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78" r:id="rId3"/>
    <p:sldMasterId id="2147483695"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2192000" cy="6858000"/>
  <p:notesSz cx="6858000" cy="9144000"/>
  <p:embeddedFontLst>
    <p:embeddedFont>
      <p:font typeface="DM Sans" pitchFamily="2" charset="77"/>
      <p:regular r:id="rId44"/>
      <p:bold r:id="rId45"/>
      <p:italic r:id="rId46"/>
      <p:boldItalic r:id="rId47"/>
    </p:embeddedFont>
    <p:embeddedFont>
      <p:font typeface="DM Sans Medium" pitchFamily="2" charset="77"/>
      <p:regular r:id="rId48"/>
      <p:bold r:id="rId49"/>
      <p:italic r:id="rId50"/>
      <p:boldItalic r:id="rId51"/>
    </p:embeddedFont>
    <p:embeddedFont>
      <p:font typeface="Inter" panose="02000503000000020004" pitchFamily="2" charset="0"/>
      <p:regular r:id="rId52"/>
      <p:bold r:id="rId53"/>
      <p:italic r:id="rId54"/>
      <p:boldItalic r:id="rId55"/>
    </p:embeddedFont>
    <p:embeddedFont>
      <p:font typeface="Inter Light" panose="02000503000000020004" pitchFamily="2" charset="0"/>
      <p:regular r:id="rId56"/>
      <p:bold r:id="rId57"/>
      <p:italic r:id="rId58"/>
      <p:boldItalic r:id="rId59"/>
    </p:embeddedFont>
    <p:embeddedFont>
      <p:font typeface="Inter Medium" panose="02000503000000020004" pitchFamily="2"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Open Sans ExtraBold" panose="020B0606030504020204" pitchFamily="34" charset="0"/>
      <p:bold r:id="rId68"/>
      <p:italic r:id="rId69"/>
      <p:boldItalic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333">
          <p15:clr>
            <a:srgbClr val="A4A3A4"/>
          </p15:clr>
        </p15:guide>
        <p15:guide id="4" orient="horz" pos="3974">
          <p15:clr>
            <a:srgbClr val="A4A3A4"/>
          </p15:clr>
        </p15:guide>
        <p15:guide id="5" orient="horz" pos="346">
          <p15:clr>
            <a:srgbClr val="A4A3A4"/>
          </p15:clr>
        </p15:guide>
        <p15:guide id="6" pos="347">
          <p15:clr>
            <a:srgbClr val="A4A3A4"/>
          </p15:clr>
        </p15:guide>
        <p15:guide id="7" pos="5813">
          <p15:clr>
            <a:srgbClr val="A4A3A4"/>
          </p15:clr>
        </p15:guide>
        <p15:guide id="8" pos="1890">
          <p15:clr>
            <a:srgbClr val="A4A3A4"/>
          </p15:clr>
        </p15:guide>
        <p15:guide id="9" pos="3312">
          <p15:clr>
            <a:srgbClr val="9AA0A6"/>
          </p15:clr>
        </p15:guide>
        <p15:guide id="10" pos="6480">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foLIpRD5te8zX/zuPCaGT4F65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CCAA2A-C322-41AD-B087-DEBD0746BB24}">
  <a:tblStyle styleId="{7BCCAA2A-C322-41AD-B087-DEBD0746BB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B7A8348-37E5-4236-8177-3E4D39BE2D2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F9176D-326A-4052-902F-4ED7891C26AE}" styleName="Table_2">
    <a:wholeTbl>
      <a:tcTxStyle b="off" i="off">
        <a:font>
          <a:latin typeface="Open Sans"/>
          <a:ea typeface="Open Sans"/>
          <a:cs typeface="Open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1"/>
          </a:solidFill>
        </a:fill>
      </a:tcStyle>
    </a:wholeTbl>
    <a:band1H>
      <a:tcTxStyle/>
      <a:tcStyle>
        <a:tcBdr/>
        <a:fill>
          <a:solidFill>
            <a:srgbClr val="CAE0E3"/>
          </a:solidFill>
        </a:fill>
      </a:tcStyle>
    </a:band1H>
    <a:band2H>
      <a:tcTxStyle/>
      <a:tcStyle>
        <a:tcBdr/>
      </a:tcStyle>
    </a:band2H>
    <a:band1V>
      <a:tcTxStyle/>
      <a:tcStyle>
        <a:tcBdr/>
        <a:fill>
          <a:solidFill>
            <a:srgbClr val="CAE0E3"/>
          </a:solidFill>
        </a:fill>
      </a:tcStyle>
    </a:band1V>
    <a:band2V>
      <a:tcTxStyle/>
      <a:tcStyle>
        <a:tcBdr/>
      </a:tcStyle>
    </a:band2V>
    <a:lastCol>
      <a:tcTxStyle b="on" i="off">
        <a:font>
          <a:latin typeface="Open Sans"/>
          <a:ea typeface="Open Sans"/>
          <a:cs typeface="Open Sans"/>
        </a:font>
        <a:schemeClr val="lt1"/>
      </a:tcTxStyle>
      <a:tcStyle>
        <a:tcBdr/>
        <a:fill>
          <a:solidFill>
            <a:schemeClr val="accent1"/>
          </a:solidFill>
        </a:fill>
      </a:tcStyle>
    </a:lastCol>
    <a:firstCol>
      <a:tcTxStyle b="on" i="off">
        <a:font>
          <a:latin typeface="Open Sans"/>
          <a:ea typeface="Open Sans"/>
          <a:cs typeface="Open Sans"/>
        </a:font>
        <a:schemeClr val="lt1"/>
      </a:tcTxStyle>
      <a:tcStyle>
        <a:tcBdr/>
        <a:fill>
          <a:solidFill>
            <a:schemeClr val="accent1"/>
          </a:solidFill>
        </a:fill>
      </a:tcStyle>
    </a:firstCol>
    <a:lastRow>
      <a:tcTxStyle b="on" i="off">
        <a:font>
          <a:latin typeface="Open Sans"/>
          <a:ea typeface="Open Sans"/>
          <a:cs typeface="Open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a:ea typeface="Open Sans"/>
          <a:cs typeface="Open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96"/>
  </p:normalViewPr>
  <p:slideViewPr>
    <p:cSldViewPr snapToGrid="0">
      <p:cViewPr varScale="1">
        <p:scale>
          <a:sx n="116" d="100"/>
          <a:sy n="116" d="100"/>
        </p:scale>
        <p:origin x="608" y="184"/>
      </p:cViewPr>
      <p:guideLst>
        <p:guide orient="horz" pos="2160"/>
        <p:guide pos="3840"/>
        <p:guide pos="7333"/>
        <p:guide orient="horz" pos="3974"/>
        <p:guide orient="horz" pos="346"/>
        <p:guide pos="347"/>
        <p:guide pos="5813"/>
        <p:guide pos="1890"/>
        <p:guide pos="3312"/>
        <p:guide pos="64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8.fntdata"/><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font" Target="fonts/font8.fntdata"/><Relationship Id="rId72" Type="http://schemas.openxmlformats.org/officeDocument/2006/relationships/font" Target="fonts/font29.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d43c785009_3_2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d43c785009_3_2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09cb0cfd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209cb0cfd8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In this section, it's crucial to provide concrete examples highlighting the organization's current quality management challenges. </a:t>
            </a:r>
            <a:endParaRPr sz="1100">
              <a:latin typeface="DM Sans"/>
              <a:ea typeface="DM Sans"/>
              <a:cs typeface="DM Sans"/>
              <a:sym typeface="DM Sans"/>
            </a:endParaRPr>
          </a:p>
          <a:p>
            <a:pPr marL="0" lvl="0" indent="0" algn="l" rtl="0">
              <a:lnSpc>
                <a:spcPct val="115000"/>
              </a:lnSpc>
              <a:spcBef>
                <a:spcPts val="1200"/>
              </a:spcBef>
              <a:spcAft>
                <a:spcPts val="0"/>
              </a:spcAft>
              <a:buNone/>
            </a:pPr>
            <a:r>
              <a:rPr lang="en-US" sz="1100" b="1">
                <a:latin typeface="Arial"/>
                <a:ea typeface="Arial"/>
                <a:cs typeface="Arial"/>
                <a:sym typeface="Arial"/>
              </a:rPr>
              <a:t>List key challenges: </a:t>
            </a:r>
            <a:r>
              <a:rPr lang="en-US" sz="1100">
                <a:latin typeface="Arial"/>
                <a:ea typeface="Arial"/>
                <a:cs typeface="Arial"/>
                <a:sym typeface="Arial"/>
              </a:rPr>
              <a:t>Identify 3-5 specific issues that the QA team faces. Use clear, concise language. Each point should address a critical pain area. </a:t>
            </a:r>
            <a:br>
              <a:rPr lang="en-US" sz="1100">
                <a:latin typeface="Arial"/>
                <a:ea typeface="Arial"/>
                <a:cs typeface="Arial"/>
                <a:sym typeface="Arial"/>
              </a:rPr>
            </a:br>
            <a:r>
              <a:rPr lang="en-US" sz="1100">
                <a:latin typeface="Arial"/>
                <a:ea typeface="Arial"/>
                <a:cs typeface="Arial"/>
                <a:sym typeface="Arial"/>
              </a:rPr>
              <a:t>Examples include:</a:t>
            </a:r>
            <a:endParaRPr sz="1100">
              <a:latin typeface="Arial"/>
              <a:ea typeface="Arial"/>
              <a:cs typeface="Arial"/>
              <a:sym typeface="Arial"/>
            </a:endParaRPr>
          </a:p>
          <a:p>
            <a:pPr marL="457200" lvl="0" indent="-298450" algn="l" rtl="0">
              <a:lnSpc>
                <a:spcPct val="115000"/>
              </a:lnSpc>
              <a:spcBef>
                <a:spcPts val="1200"/>
              </a:spcBef>
              <a:spcAft>
                <a:spcPts val="0"/>
              </a:spcAft>
              <a:buSzPts val="1100"/>
              <a:buFont typeface="DM Sans"/>
              <a:buChar char="●"/>
            </a:pPr>
            <a:r>
              <a:rPr lang="en-US" sz="1100" b="1">
                <a:latin typeface="DM Sans"/>
                <a:ea typeface="DM Sans"/>
                <a:cs typeface="DM Sans"/>
                <a:sym typeface="DM Sans"/>
              </a:rPr>
              <a:t>Inefficiencies</a:t>
            </a:r>
            <a:r>
              <a:rPr lang="en-US" sz="1100">
                <a:latin typeface="DM Sans"/>
                <a:ea typeface="DM Sans"/>
                <a:cs typeface="DM Sans"/>
                <a:sym typeface="DM Sans"/>
              </a:rPr>
              <a:t>: Our current manual document handling process requires quality staff to spend approximately five (5) hours per week searching for and organizing paper documents. This delays project timelines and increases the likelihood of errors due to misfiled or outdated documents.</a:t>
            </a:r>
            <a:endParaRPr sz="1100">
              <a:latin typeface="DM Sans"/>
              <a:ea typeface="DM Sans"/>
              <a:cs typeface="DM Sans"/>
              <a:sym typeface="DM Sans"/>
            </a:endParaRPr>
          </a:p>
          <a:p>
            <a:pPr marL="457200" lvl="0" indent="-298450" algn="l" rtl="0">
              <a:lnSpc>
                <a:spcPct val="115000"/>
              </a:lnSpc>
              <a:spcBef>
                <a:spcPts val="0"/>
              </a:spcBef>
              <a:spcAft>
                <a:spcPts val="0"/>
              </a:spcAft>
              <a:buSzPts val="1100"/>
              <a:buFont typeface="DM Sans"/>
              <a:buChar char="●"/>
            </a:pPr>
            <a:r>
              <a:rPr lang="en-US" sz="1100" b="1">
                <a:latin typeface="DM Sans"/>
                <a:ea typeface="DM Sans"/>
                <a:cs typeface="DM Sans"/>
                <a:sym typeface="DM Sans"/>
              </a:rPr>
              <a:t>Compliance gaps</a:t>
            </a:r>
            <a:r>
              <a:rPr lang="en-US" sz="1100">
                <a:latin typeface="DM Sans"/>
                <a:ea typeface="DM Sans"/>
                <a:cs typeface="DM Sans"/>
                <a:sym typeface="DM Sans"/>
              </a:rPr>
              <a:t>: During the last internal audit, we identified 15 instances where standard operating procedures (SOPs) were not followed correctly, leading to minor non-conformances. These inconsistencies stem from a lack of standardized processes and insufficient training documentation.</a:t>
            </a:r>
            <a:endParaRPr sz="1100">
              <a:latin typeface="DM Sans"/>
              <a:ea typeface="DM Sans"/>
              <a:cs typeface="DM Sans"/>
              <a:sym typeface="DM Sans"/>
            </a:endParaRPr>
          </a:p>
          <a:p>
            <a:pPr marL="457200" lvl="0" indent="-298450" algn="l" rtl="0">
              <a:lnSpc>
                <a:spcPct val="115000"/>
              </a:lnSpc>
              <a:spcBef>
                <a:spcPts val="0"/>
              </a:spcBef>
              <a:spcAft>
                <a:spcPts val="0"/>
              </a:spcAft>
              <a:buSzPts val="1100"/>
              <a:buFont typeface="DM Sans"/>
              <a:buChar char="●"/>
            </a:pPr>
            <a:r>
              <a:rPr lang="en-US" sz="1100" b="1">
                <a:latin typeface="DM Sans"/>
                <a:ea typeface="DM Sans"/>
                <a:cs typeface="DM Sans"/>
                <a:sym typeface="DM Sans"/>
              </a:rPr>
              <a:t>Risk exposure</a:t>
            </a:r>
            <a:r>
              <a:rPr lang="en-US" sz="1100">
                <a:latin typeface="DM Sans"/>
                <a:ea typeface="DM Sans"/>
                <a:cs typeface="DM Sans"/>
                <a:sym typeface="DM Sans"/>
              </a:rPr>
              <a:t>: In the past year, we experienced two product recalls due to issues traceable to inadequate documentation and oversight. These incidents affected customer trust and resulted in financial losses totaling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a:t>
            </a:r>
            <a:endParaRPr/>
          </a:p>
        </p:txBody>
      </p:sp>
      <p:sp>
        <p:nvSpPr>
          <p:cNvPr id="481" name="Google Shape;481;g3209cb0cfd8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d7839f9bad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d7839f9bad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latin typeface="DM Sans"/>
                <a:ea typeface="DM Sans"/>
                <a:cs typeface="DM Sans"/>
                <a:sym typeface="DM Sans"/>
              </a:rPr>
              <a:t>In this section, it's crucial to provide concrete examples highlighting the organization's current quality management challenges. </a:t>
            </a:r>
            <a:endParaRPr sz="1100">
              <a:latin typeface="DM Sans"/>
              <a:ea typeface="DM Sans"/>
              <a:cs typeface="DM Sans"/>
              <a:sym typeface="DM Sans"/>
            </a:endParaRPr>
          </a:p>
          <a:p>
            <a:pPr marL="0" lvl="0" indent="0" algn="l" rtl="0">
              <a:lnSpc>
                <a:spcPct val="115000"/>
              </a:lnSpc>
              <a:spcBef>
                <a:spcPts val="1200"/>
              </a:spcBef>
              <a:spcAft>
                <a:spcPts val="0"/>
              </a:spcAft>
              <a:buNone/>
            </a:pPr>
            <a:r>
              <a:rPr lang="en-US" sz="1100" b="1">
                <a:latin typeface="Arial"/>
                <a:ea typeface="Arial"/>
                <a:cs typeface="Arial"/>
                <a:sym typeface="Arial"/>
              </a:rPr>
              <a:t>List key challenges: </a:t>
            </a:r>
            <a:r>
              <a:rPr lang="en-US" sz="1100">
                <a:latin typeface="Arial"/>
                <a:ea typeface="Arial"/>
                <a:cs typeface="Arial"/>
                <a:sym typeface="Arial"/>
              </a:rPr>
              <a:t>Identify 3-5 specific issues that the QA team faces. Use clear, concise language. Each point should address a critical pain area. </a:t>
            </a:r>
            <a:br>
              <a:rPr lang="en-US" sz="1100">
                <a:latin typeface="Arial"/>
                <a:ea typeface="Arial"/>
                <a:cs typeface="Arial"/>
                <a:sym typeface="Arial"/>
              </a:rPr>
            </a:br>
            <a:r>
              <a:rPr lang="en-US" sz="1100">
                <a:latin typeface="Arial"/>
                <a:ea typeface="Arial"/>
                <a:cs typeface="Arial"/>
                <a:sym typeface="Arial"/>
              </a:rPr>
              <a:t>Examples include: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Font typeface="DM Sans"/>
              <a:buChar char="●"/>
            </a:pPr>
            <a:r>
              <a:rPr lang="en-US" sz="1100" b="1">
                <a:latin typeface="DM Sans"/>
                <a:ea typeface="DM Sans"/>
                <a:cs typeface="DM Sans"/>
                <a:sym typeface="DM Sans"/>
              </a:rPr>
              <a:t>Inefficiencies</a:t>
            </a:r>
            <a:r>
              <a:rPr lang="en-US" sz="1100">
                <a:latin typeface="DM Sans"/>
                <a:ea typeface="DM Sans"/>
                <a:cs typeface="DM Sans"/>
                <a:sym typeface="DM Sans"/>
              </a:rPr>
              <a:t>: Our current manual document handling process requires quality staff to spend approximately five (5) hours per week searching for and organizing paper documents. This delays project timelines and increases the likelihood of errors due to misfiled or outdated documents.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Compliance gaps</a:t>
            </a:r>
            <a:r>
              <a:rPr lang="en-US" sz="1100">
                <a:latin typeface="DM Sans"/>
                <a:ea typeface="DM Sans"/>
                <a:cs typeface="DM Sans"/>
                <a:sym typeface="DM Sans"/>
              </a:rPr>
              <a:t>: During the last internal audit, we identified 15 instances where standard operating procedures (SOPs) were not followed correctly, leading to minor non-conformances. These inconsistencies stem from a lack of standardized processes and insufficient training documentation.</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Risk exposure</a:t>
            </a:r>
            <a:r>
              <a:rPr lang="en-US" sz="1100">
                <a:latin typeface="DM Sans"/>
                <a:ea typeface="DM Sans"/>
                <a:cs typeface="DM Sans"/>
                <a:sym typeface="DM Sans"/>
              </a:rPr>
              <a:t>: In the past year, we experienced two product recalls due to issues traceable to inadequate documentation and oversight. These incidents affected customer trust and resulted in financial losses totaling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a:t>
            </a:r>
            <a:endParaRPr sz="1100">
              <a:latin typeface="DM Sans"/>
              <a:ea typeface="DM Sans"/>
              <a:cs typeface="DM Sans"/>
              <a:sym typeface="DM Sans"/>
            </a:endParaRPr>
          </a:p>
        </p:txBody>
      </p:sp>
      <p:sp>
        <p:nvSpPr>
          <p:cNvPr id="491" name="Google Shape;491;g2d7839f9bad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d7839f9bad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d7839f9bad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latin typeface="DM Sans"/>
                <a:ea typeface="DM Sans"/>
                <a:cs typeface="DM Sans"/>
                <a:sym typeface="DM Sans"/>
              </a:rPr>
              <a:t>Describe the eQMS solution in detail, focusing on how it addresses the previously mentioned challenges.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Solution overview</a:t>
            </a:r>
            <a:r>
              <a:rPr lang="en-US" sz="1100">
                <a:latin typeface="DM Sans"/>
                <a:ea typeface="DM Sans"/>
                <a:cs typeface="DM Sans"/>
                <a:sym typeface="DM Sans"/>
              </a:rPr>
              <a:t>: The proposed eQMS will digitize all quality management processes, providing a centralized platform for document control, training management, and audit trails.</a:t>
            </a:r>
            <a:endParaRPr sz="1100">
              <a:latin typeface="DM Sans"/>
              <a:ea typeface="DM Sans"/>
              <a:cs typeface="DM Sans"/>
              <a:sym typeface="DM Sans"/>
            </a:endParaRPr>
          </a:p>
          <a:p>
            <a:pPr marL="457200" lvl="0" indent="-298450" algn="l" rtl="0">
              <a:spcBef>
                <a:spcPts val="0"/>
              </a:spcBef>
              <a:spcAft>
                <a:spcPts val="0"/>
              </a:spcAft>
              <a:buClr>
                <a:schemeClr val="dk1"/>
              </a:buClr>
              <a:buSzPts val="1100"/>
              <a:buChar char="●"/>
            </a:pPr>
            <a:r>
              <a:rPr lang="en-US" sz="1100" b="1">
                <a:latin typeface="DM Sans"/>
                <a:ea typeface="DM Sans"/>
                <a:cs typeface="DM Sans"/>
                <a:sym typeface="DM Sans"/>
              </a:rPr>
              <a:t>Addressing challenges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The eQMS will reduce manual errors, ensure compliance, and enhance traceability while boosting productivity and reducing the overall cost of quality/non-quality. </a:t>
            </a:r>
            <a:r>
              <a:rPr lang="en-US" sz="1100">
                <a:latin typeface="DM Sans"/>
                <a:ea typeface="DM Sans"/>
                <a:cs typeface="DM Sans"/>
                <a:sym typeface="DM Sans"/>
              </a:rPr>
              <a:t>By automating document workflows, the eQMS will eliminate manual errors and reduce document retrieval times by 50%. Its compliance management features will ensure adherence to regulatory standards, decreasing non-conformance risk. Enhanced traceability will quickly identify issues, mitigating product recall risk.</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solidFill>
                  <a:srgbClr val="09103D"/>
                </a:solidFill>
                <a:latin typeface="DM Sans"/>
                <a:ea typeface="DM Sans"/>
                <a:cs typeface="DM Sans"/>
                <a:sym typeface="DM Sans"/>
              </a:rPr>
              <a:t>Key features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User-friendly interface, scalability, and seamless integration with existing systems.</a:t>
            </a:r>
            <a:r>
              <a:rPr lang="en-US" sz="1100">
                <a:latin typeface="DM Sans"/>
                <a:ea typeface="DM Sans"/>
                <a:cs typeface="DM Sans"/>
                <a:sym typeface="DM Sans"/>
              </a:rPr>
              <a:t>The eQMS offers an intuitive user interface that requires minimal training, supports scalability to accommodate company growth, and integrates seamlessly with existing enterprise systems like ERP and CRM platforms.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Expected outcome: </a:t>
            </a:r>
            <a:r>
              <a:rPr lang="en-US" sz="1100">
                <a:solidFill>
                  <a:srgbClr val="09103D"/>
                </a:solidFill>
                <a:latin typeface="DM Sans"/>
                <a:ea typeface="DM Sans"/>
                <a:cs typeface="DM Sans"/>
                <a:sym typeface="DM Sans"/>
              </a:rPr>
              <a:t>Implementation of an eQMS software designed to automate quality management processes, ensure real-time data visibility and tracking, enhance collaboration and harmonization across departments, simplify compliance with regulatory standards (FDA, ISO, etc.), etc.</a:t>
            </a:r>
            <a:endParaRPr sz="1100">
              <a:solidFill>
                <a:srgbClr val="09103D"/>
              </a:solidFill>
              <a:latin typeface="DM Sans"/>
              <a:ea typeface="DM Sans"/>
              <a:cs typeface="DM Sans"/>
              <a:sym typeface="DM Sans"/>
            </a:endParaRPr>
          </a:p>
          <a:p>
            <a:pPr marL="0" lvl="0" indent="0" algn="l" rtl="0">
              <a:lnSpc>
                <a:spcPct val="115000"/>
              </a:lnSpc>
              <a:spcBef>
                <a:spcPts val="1200"/>
              </a:spcBef>
              <a:spcAft>
                <a:spcPts val="0"/>
              </a:spcAft>
              <a:buNone/>
            </a:pPr>
            <a:r>
              <a:rPr lang="en-US" sz="1100">
                <a:latin typeface="DM Sans"/>
                <a:ea typeface="DM Sans"/>
                <a:cs typeface="DM Sans"/>
                <a:sym typeface="DM Sans"/>
              </a:rPr>
              <a:t>By detailing these aspects, you can demonstrate how the eQMS is tailored to the organization's specific quality management challenges.</a:t>
            </a:r>
            <a:endParaRPr sz="1100">
              <a:latin typeface="DM Sans"/>
              <a:ea typeface="DM Sans"/>
              <a:cs typeface="DM Sans"/>
              <a:sym typeface="DM Sans"/>
            </a:endParaRPr>
          </a:p>
        </p:txBody>
      </p:sp>
      <p:sp>
        <p:nvSpPr>
          <p:cNvPr id="507" name="Google Shape;507;g2d7839f9bad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2389f91154_0_1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32389f91154_0_1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Describe the eQMS solution in detail, focusing on how it addresses the previously mentioned challenges.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Solution overview</a:t>
            </a:r>
            <a:r>
              <a:rPr lang="en-US" sz="1100">
                <a:latin typeface="DM Sans"/>
                <a:ea typeface="DM Sans"/>
                <a:cs typeface="DM Sans"/>
                <a:sym typeface="DM Sans"/>
              </a:rPr>
              <a:t>: The proposed eQMS will digitize all quality management processes, providing a centralized platform for document control, training management, and audit trails.</a:t>
            </a:r>
            <a:endParaRPr sz="1100">
              <a:latin typeface="DM Sans"/>
              <a:ea typeface="DM Sans"/>
              <a:cs typeface="DM Sans"/>
              <a:sym typeface="DM Sans"/>
            </a:endParaRPr>
          </a:p>
          <a:p>
            <a:pPr marL="457200" lvl="0" indent="-298450" algn="l" rtl="0">
              <a:spcBef>
                <a:spcPts val="0"/>
              </a:spcBef>
              <a:spcAft>
                <a:spcPts val="0"/>
              </a:spcAft>
              <a:buClr>
                <a:schemeClr val="dk1"/>
              </a:buClr>
              <a:buSzPts val="1100"/>
              <a:buChar char="●"/>
            </a:pPr>
            <a:r>
              <a:rPr lang="en-US" sz="1100" b="1">
                <a:latin typeface="DM Sans"/>
                <a:ea typeface="DM Sans"/>
                <a:cs typeface="DM Sans"/>
                <a:sym typeface="DM Sans"/>
              </a:rPr>
              <a:t>Addressing challenges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The eQMS will reduce manual errors, ensure compliance, and enhance traceability while boosting productivity and reducing the overall cost of quality/non-quality. </a:t>
            </a:r>
            <a:r>
              <a:rPr lang="en-US" sz="1100">
                <a:latin typeface="DM Sans"/>
                <a:ea typeface="DM Sans"/>
                <a:cs typeface="DM Sans"/>
                <a:sym typeface="DM Sans"/>
              </a:rPr>
              <a:t>By automating document workflows, the eQMS will eliminate manual errors and reduce document retrieval times by 50%. Its compliance management features will ensure adherence to regulatory standards, decreasing non-conformance risk. Enhanced traceability will quickly identify issues, mitigating product recall risk.</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solidFill>
                  <a:srgbClr val="09103D"/>
                </a:solidFill>
                <a:latin typeface="DM Sans"/>
                <a:ea typeface="DM Sans"/>
                <a:cs typeface="DM Sans"/>
                <a:sym typeface="DM Sans"/>
              </a:rPr>
              <a:t>Key features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User-friendly interface, scalability, and seamless integration with existing systems.</a:t>
            </a:r>
            <a:r>
              <a:rPr lang="en-US" sz="1100">
                <a:latin typeface="DM Sans"/>
                <a:ea typeface="DM Sans"/>
                <a:cs typeface="DM Sans"/>
                <a:sym typeface="DM Sans"/>
              </a:rPr>
              <a:t>The eQMS offers an intuitive user interface that requires minimal training, supports scalability to accommodate company growth, and integrates seamlessly with existing enterprise systems like ERP and CRM platforms.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Expected outcome: </a:t>
            </a:r>
            <a:r>
              <a:rPr lang="en-US" sz="1100">
                <a:solidFill>
                  <a:srgbClr val="09103D"/>
                </a:solidFill>
                <a:latin typeface="DM Sans"/>
                <a:ea typeface="DM Sans"/>
                <a:cs typeface="DM Sans"/>
                <a:sym typeface="DM Sans"/>
              </a:rPr>
              <a:t>Implementation of an eQMS software designed to automate quality management processes, ensure real-time data visibility and tracking, enhance collaboration and harmonization across departments, simplify compliance with regulatory standards (FDA, ISO, etc.), etc.</a:t>
            </a:r>
            <a:endParaRPr sz="1100">
              <a:solidFill>
                <a:srgbClr val="09103D"/>
              </a:solidFill>
              <a:latin typeface="DM Sans"/>
              <a:ea typeface="DM Sans"/>
              <a:cs typeface="DM Sans"/>
              <a:sym typeface="DM Sans"/>
            </a:endParaRPr>
          </a:p>
          <a:p>
            <a:pPr marL="0" lvl="0" indent="0" algn="l" rtl="0">
              <a:lnSpc>
                <a:spcPct val="115000"/>
              </a:lnSpc>
              <a:spcBef>
                <a:spcPts val="1200"/>
              </a:spcBef>
              <a:spcAft>
                <a:spcPts val="0"/>
              </a:spcAft>
              <a:buNone/>
            </a:pPr>
            <a:r>
              <a:rPr lang="en-US" sz="1100">
                <a:latin typeface="DM Sans"/>
                <a:ea typeface="DM Sans"/>
                <a:cs typeface="DM Sans"/>
                <a:sym typeface="DM Sans"/>
              </a:rPr>
              <a:t>By detailing these aspects, you can demonstrate how the eQMS is tailored to the organization's specific quality management challenges.</a:t>
            </a:r>
            <a:endParaRPr sz="1100">
              <a:latin typeface="DM Sans"/>
              <a:ea typeface="DM Sans"/>
              <a:cs typeface="DM Sans"/>
              <a:sym typeface="DM Sans"/>
            </a:endParaRPr>
          </a:p>
        </p:txBody>
      </p:sp>
      <p:sp>
        <p:nvSpPr>
          <p:cNvPr id="517" name="Google Shape;517;g32389f91154_0_12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23a520d3e1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323a520d3e1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Describe the eQMS solution in detail, focusing on how it addresses the previously mentioned challenges.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Solution overview</a:t>
            </a:r>
            <a:r>
              <a:rPr lang="en-US" sz="1100">
                <a:latin typeface="DM Sans"/>
                <a:ea typeface="DM Sans"/>
                <a:cs typeface="DM Sans"/>
                <a:sym typeface="DM Sans"/>
              </a:rPr>
              <a:t>: The proposed eQMS will digitize all quality management processes, providing a centralized platform for document control, training management, and audit trails.</a:t>
            </a:r>
            <a:endParaRPr sz="1100">
              <a:latin typeface="DM Sans"/>
              <a:ea typeface="DM Sans"/>
              <a:cs typeface="DM Sans"/>
              <a:sym typeface="DM Sans"/>
            </a:endParaRPr>
          </a:p>
          <a:p>
            <a:pPr marL="457200" lvl="0" indent="-298450" algn="l" rtl="0">
              <a:spcBef>
                <a:spcPts val="0"/>
              </a:spcBef>
              <a:spcAft>
                <a:spcPts val="0"/>
              </a:spcAft>
              <a:buClr>
                <a:schemeClr val="dk1"/>
              </a:buClr>
              <a:buSzPts val="1100"/>
              <a:buChar char="●"/>
            </a:pPr>
            <a:r>
              <a:rPr lang="en-US" sz="1100" b="1">
                <a:latin typeface="DM Sans"/>
                <a:ea typeface="DM Sans"/>
                <a:cs typeface="DM Sans"/>
                <a:sym typeface="DM Sans"/>
              </a:rPr>
              <a:t>Addressing challenges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The eQMS will reduce manual errors, ensure compliance, and enhance traceability while boosting productivity and reducing the overall cost of quality/non-quality. </a:t>
            </a:r>
            <a:r>
              <a:rPr lang="en-US" sz="1100">
                <a:latin typeface="DM Sans"/>
                <a:ea typeface="DM Sans"/>
                <a:cs typeface="DM Sans"/>
                <a:sym typeface="DM Sans"/>
              </a:rPr>
              <a:t>By automating document workflows, the eQMS will eliminate manual errors and reduce document retrieval times by 50%. Its compliance management features will ensure adherence to regulatory standards, decreasing non-conformance risk. Enhanced traceability will quickly identify issues, mitigating product recall risk.</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solidFill>
                  <a:srgbClr val="09103D"/>
                </a:solidFill>
                <a:latin typeface="DM Sans"/>
                <a:ea typeface="DM Sans"/>
                <a:cs typeface="DM Sans"/>
                <a:sym typeface="DM Sans"/>
              </a:rPr>
              <a:t>Key features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User-friendly interface, scalability, and seamless integration with existing systems.</a:t>
            </a:r>
            <a:r>
              <a:rPr lang="en-US" sz="1100">
                <a:latin typeface="DM Sans"/>
                <a:ea typeface="DM Sans"/>
                <a:cs typeface="DM Sans"/>
                <a:sym typeface="DM Sans"/>
              </a:rPr>
              <a:t>The eQMS offers an intuitive user interface that requires minimal training, supports scalability to accommodate company growth, and integrates seamlessly with existing enterprise systems like ERP and CRM platforms.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Expected outcome: </a:t>
            </a:r>
            <a:r>
              <a:rPr lang="en-US" sz="1100">
                <a:solidFill>
                  <a:srgbClr val="09103D"/>
                </a:solidFill>
                <a:latin typeface="DM Sans"/>
                <a:ea typeface="DM Sans"/>
                <a:cs typeface="DM Sans"/>
                <a:sym typeface="DM Sans"/>
              </a:rPr>
              <a:t>Implementation of an eQMS software designed to automate quality management processes, ensure real-time data visibility and tracking, enhance collaboration and harmonization across departments, simplify compliance with regulatory standards (FDA, ISO, etc.), etc.</a:t>
            </a:r>
            <a:endParaRPr sz="1100">
              <a:solidFill>
                <a:srgbClr val="09103D"/>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detailing these aspects, you can demonstrate how the eQMS is tailored to the organization's specific quality management challenges.</a:t>
            </a:r>
            <a:endParaRPr sz="1100">
              <a:latin typeface="DM Sans"/>
              <a:ea typeface="DM Sans"/>
              <a:cs typeface="DM Sans"/>
              <a:sym typeface="DM Sans"/>
            </a:endParaRPr>
          </a:p>
        </p:txBody>
      </p:sp>
      <p:sp>
        <p:nvSpPr>
          <p:cNvPr id="528" name="Google Shape;528;g323a520d3e1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23a520d3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323a520d3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Describe the eQMS solution in detail, focusing on how it addresses the previously mentioned challenges.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Solution overview</a:t>
            </a:r>
            <a:r>
              <a:rPr lang="en-US" sz="1100">
                <a:latin typeface="DM Sans"/>
                <a:ea typeface="DM Sans"/>
                <a:cs typeface="DM Sans"/>
                <a:sym typeface="DM Sans"/>
              </a:rPr>
              <a:t>: The proposed eQMS will digitize all quality management processes, providing a centralized platform for document control, training management, and audit trails.</a:t>
            </a:r>
            <a:endParaRPr sz="1100">
              <a:latin typeface="DM Sans"/>
              <a:ea typeface="DM Sans"/>
              <a:cs typeface="DM Sans"/>
              <a:sym typeface="DM Sans"/>
            </a:endParaRPr>
          </a:p>
          <a:p>
            <a:pPr marL="457200" lvl="0" indent="-298450" algn="l" rtl="0">
              <a:spcBef>
                <a:spcPts val="0"/>
              </a:spcBef>
              <a:spcAft>
                <a:spcPts val="0"/>
              </a:spcAft>
              <a:buClr>
                <a:schemeClr val="dk1"/>
              </a:buClr>
              <a:buSzPts val="1100"/>
              <a:buChar char="●"/>
            </a:pPr>
            <a:r>
              <a:rPr lang="en-US" sz="1100" b="1">
                <a:latin typeface="DM Sans"/>
                <a:ea typeface="DM Sans"/>
                <a:cs typeface="DM Sans"/>
                <a:sym typeface="DM Sans"/>
              </a:rPr>
              <a:t>Addressing challenges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The eQMS will reduce manual errors, ensure compliance, and enhance traceability while boosting productivity and reducing the overall cost of quality/non-quality. </a:t>
            </a:r>
            <a:r>
              <a:rPr lang="en-US" sz="1100">
                <a:latin typeface="DM Sans"/>
                <a:ea typeface="DM Sans"/>
                <a:cs typeface="DM Sans"/>
                <a:sym typeface="DM Sans"/>
              </a:rPr>
              <a:t>By automating document workflows, the eQMS will eliminate manual errors and reduce document retrieval times by 50%. Its compliance management features will ensure adherence to regulatory standards, decreasing non-conformance risk. Enhanced traceability will quickly identify issues, mitigating product recall risk.</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solidFill>
                  <a:srgbClr val="09103D"/>
                </a:solidFill>
                <a:latin typeface="DM Sans"/>
                <a:ea typeface="DM Sans"/>
                <a:cs typeface="DM Sans"/>
                <a:sym typeface="DM Sans"/>
              </a:rPr>
              <a:t>Key features</a:t>
            </a:r>
            <a:r>
              <a:rPr lang="en-US" sz="1100">
                <a:latin typeface="DM Sans"/>
                <a:ea typeface="DM Sans"/>
                <a:cs typeface="DM Sans"/>
                <a:sym typeface="DM Sans"/>
              </a:rPr>
              <a:t>: </a:t>
            </a:r>
            <a:r>
              <a:rPr lang="en-US" sz="1100">
                <a:solidFill>
                  <a:srgbClr val="09103D"/>
                </a:solidFill>
                <a:latin typeface="DM Sans"/>
                <a:ea typeface="DM Sans"/>
                <a:cs typeface="DM Sans"/>
                <a:sym typeface="DM Sans"/>
              </a:rPr>
              <a:t>User-friendly interface, scalability, and seamless integration with existing systems.</a:t>
            </a:r>
            <a:r>
              <a:rPr lang="en-US" sz="1100">
                <a:latin typeface="DM Sans"/>
                <a:ea typeface="DM Sans"/>
                <a:cs typeface="DM Sans"/>
                <a:sym typeface="DM Sans"/>
              </a:rPr>
              <a:t>The eQMS offers an intuitive user interface that requires minimal training, supports scalability to accommodate company growth, and integrates seamlessly with existing enterprise systems like ERP and CRM platforms.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Font typeface="DM Sans"/>
              <a:buChar char="●"/>
            </a:pPr>
            <a:r>
              <a:rPr lang="en-US" sz="1100" b="1">
                <a:latin typeface="DM Sans"/>
                <a:ea typeface="DM Sans"/>
                <a:cs typeface="DM Sans"/>
                <a:sym typeface="DM Sans"/>
              </a:rPr>
              <a:t>Expected outcome: </a:t>
            </a:r>
            <a:r>
              <a:rPr lang="en-US" sz="1100">
                <a:solidFill>
                  <a:srgbClr val="09103D"/>
                </a:solidFill>
                <a:latin typeface="DM Sans"/>
                <a:ea typeface="DM Sans"/>
                <a:cs typeface="DM Sans"/>
                <a:sym typeface="DM Sans"/>
              </a:rPr>
              <a:t>Implementation of an eQMS software designed to automate quality management processes, ensure real-time data visibility and tracking, enhance collaboration and harmonization across departments, simplify compliance with regulatory standards (FDA, ISO, etc.), etc.</a:t>
            </a:r>
            <a:endParaRPr sz="1100">
              <a:solidFill>
                <a:srgbClr val="09103D"/>
              </a:solidFill>
              <a:latin typeface="DM Sans"/>
              <a:ea typeface="DM Sans"/>
              <a:cs typeface="DM Sans"/>
              <a:sym typeface="DM Sans"/>
            </a:endParaRPr>
          </a:p>
          <a:p>
            <a:pPr marL="0" lvl="0" indent="0" algn="l" rtl="0">
              <a:lnSpc>
                <a:spcPct val="115000"/>
              </a:lnSpc>
              <a:spcBef>
                <a:spcPts val="1200"/>
              </a:spcBef>
              <a:spcAft>
                <a:spcPts val="0"/>
              </a:spcAft>
              <a:buNone/>
            </a:pPr>
            <a:r>
              <a:rPr lang="en-US" sz="1100">
                <a:latin typeface="DM Sans"/>
                <a:ea typeface="DM Sans"/>
                <a:cs typeface="DM Sans"/>
                <a:sym typeface="DM Sans"/>
              </a:rPr>
              <a:t>By detailing these aspects, you can demonstrate how the eQMS is tailored to the organization's specific quality management challenges.</a:t>
            </a:r>
            <a:endParaRPr sz="1100">
              <a:latin typeface="DM Sans"/>
              <a:ea typeface="DM Sans"/>
              <a:cs typeface="DM Sans"/>
              <a:sym typeface="DM Sans"/>
            </a:endParaRPr>
          </a:p>
        </p:txBody>
      </p:sp>
      <p:sp>
        <p:nvSpPr>
          <p:cNvPr id="538" name="Google Shape;538;g323a520d3e1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209cb0cfd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3209cb0cfd8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Articulate the strategic benefits of implementing an eQMS, such as scalability, cost-efficiency, and maintaining a competitive edge through enhanced quality management. Strengthen the connection between the eQMS implementation and the company's overall strategic goals. For instance, include a "Strategic Alignment" table that explicitly links eQMS benefits to key performance indicators (KPIs) and long-term business objectives. Align these benefits with the company's long-term goals. For example:</a:t>
            </a:r>
            <a:endParaRPr sz="1100">
              <a:latin typeface="DM Sans"/>
              <a:ea typeface="DM Sans"/>
              <a:cs typeface="DM Sans"/>
              <a:sym typeface="DM Sans"/>
            </a:endParaRPr>
          </a:p>
          <a:p>
            <a:pPr marL="457200" lvl="0" indent="-298450" algn="l" rtl="0">
              <a:lnSpc>
                <a:spcPct val="150000"/>
              </a:lnSpc>
              <a:spcBef>
                <a:spcPts val="1200"/>
              </a:spcBef>
              <a:spcAft>
                <a:spcPts val="0"/>
              </a:spcAft>
              <a:buClr>
                <a:srgbClr val="09103D"/>
              </a:buClr>
              <a:buSzPts val="1100"/>
              <a:buChar char="●"/>
            </a:pPr>
            <a:r>
              <a:rPr lang="en-US" sz="1100" b="1">
                <a:solidFill>
                  <a:srgbClr val="09103D"/>
                </a:solidFill>
                <a:latin typeface="DM Sans"/>
                <a:ea typeface="DM Sans"/>
                <a:cs typeface="DM Sans"/>
                <a:sym typeface="DM Sans"/>
              </a:rPr>
              <a:t>Scalability: </a:t>
            </a:r>
            <a:r>
              <a:rPr lang="en-US" sz="1100" i="1">
                <a:solidFill>
                  <a:srgbClr val="09103D"/>
                </a:solidFill>
                <a:latin typeface="DM Sans"/>
                <a:ea typeface="DM Sans"/>
                <a:cs typeface="DM Sans"/>
                <a:sym typeface="DM Sans"/>
              </a:rPr>
              <a:t>The eQMS can grow with the company, accommodating future expansions and evolving regulatory requirements.</a:t>
            </a:r>
            <a:endParaRPr sz="1100" i="1">
              <a:solidFill>
                <a:srgbClr val="09103D"/>
              </a:solidFill>
              <a:latin typeface="DM Sans"/>
              <a:ea typeface="DM Sans"/>
              <a:cs typeface="DM Sans"/>
              <a:sym typeface="DM Sans"/>
            </a:endParaRPr>
          </a:p>
          <a:p>
            <a:pPr marL="457200" lvl="0" indent="-298450" algn="l" rtl="0">
              <a:lnSpc>
                <a:spcPct val="150000"/>
              </a:lnSpc>
              <a:spcBef>
                <a:spcPts val="0"/>
              </a:spcBef>
              <a:spcAft>
                <a:spcPts val="0"/>
              </a:spcAft>
              <a:buClr>
                <a:srgbClr val="09103D"/>
              </a:buClr>
              <a:buSzPts val="1100"/>
              <a:buChar char="●"/>
            </a:pPr>
            <a:r>
              <a:rPr lang="en-US" sz="1100" b="1">
                <a:solidFill>
                  <a:srgbClr val="09103D"/>
                </a:solidFill>
                <a:latin typeface="DM Sans"/>
                <a:ea typeface="DM Sans"/>
                <a:cs typeface="DM Sans"/>
                <a:sym typeface="DM Sans"/>
              </a:rPr>
              <a:t>Cost-efficiency: </a:t>
            </a:r>
            <a:r>
              <a:rPr lang="en-US" sz="1100" i="1">
                <a:solidFill>
                  <a:srgbClr val="09103D"/>
                </a:solidFill>
                <a:latin typeface="DM Sans"/>
                <a:ea typeface="DM Sans"/>
                <a:cs typeface="DM Sans"/>
                <a:sym typeface="DM Sans"/>
              </a:rPr>
              <a:t>Potential cost savings through process automation and reduced error rates.</a:t>
            </a:r>
            <a:endParaRPr sz="1100" i="1">
              <a:solidFill>
                <a:srgbClr val="09103D"/>
              </a:solidFill>
              <a:latin typeface="DM Sans"/>
              <a:ea typeface="DM Sans"/>
              <a:cs typeface="DM Sans"/>
              <a:sym typeface="DM Sans"/>
            </a:endParaRPr>
          </a:p>
          <a:p>
            <a:pPr marL="457200" lvl="0" indent="-298450" algn="l" rtl="0">
              <a:lnSpc>
                <a:spcPct val="150000"/>
              </a:lnSpc>
              <a:spcBef>
                <a:spcPts val="0"/>
              </a:spcBef>
              <a:spcAft>
                <a:spcPts val="0"/>
              </a:spcAft>
              <a:buClr>
                <a:srgbClr val="09103D"/>
              </a:buClr>
              <a:buSzPts val="1100"/>
              <a:buChar char="●"/>
            </a:pPr>
            <a:r>
              <a:rPr lang="en-US" sz="1100" b="1">
                <a:solidFill>
                  <a:srgbClr val="09103D"/>
                </a:solidFill>
                <a:latin typeface="DM Sans"/>
                <a:ea typeface="DM Sans"/>
                <a:cs typeface="DM Sans"/>
                <a:sym typeface="DM Sans"/>
              </a:rPr>
              <a:t>Competitive advantage: </a:t>
            </a:r>
            <a:r>
              <a:rPr lang="en-US" sz="1100" i="1">
                <a:solidFill>
                  <a:srgbClr val="09103D"/>
                </a:solidFill>
                <a:latin typeface="DM Sans"/>
                <a:ea typeface="DM Sans"/>
                <a:cs typeface="DM Sans"/>
                <a:sym typeface="DM Sans"/>
              </a:rPr>
              <a:t>Improved quality management enhances competitiveness, such as faster product releases and higher customer satisfaction.</a:t>
            </a:r>
            <a:endParaRPr sz="1100" b="1">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aligning the eQMS implementation with strategic objectives, you can underscore its value proposition to upper management.</a:t>
            </a: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00000"/>
              </a:lnSpc>
              <a:spcBef>
                <a:spcPts val="1200"/>
              </a:spcBef>
              <a:spcAft>
                <a:spcPts val="0"/>
              </a:spcAft>
              <a:buSzPts val="1400"/>
              <a:buNone/>
            </a:pPr>
            <a:endParaRPr sz="1100">
              <a:latin typeface="DM Sans"/>
              <a:ea typeface="DM Sans"/>
              <a:cs typeface="DM Sans"/>
              <a:sym typeface="DM Sans"/>
            </a:endParaRPr>
          </a:p>
        </p:txBody>
      </p:sp>
      <p:sp>
        <p:nvSpPr>
          <p:cNvPr id="549" name="Google Shape;549;g3209cb0cfd8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23a520d3e1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323a520d3e1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Articulate the strategic benefits of implementing an eQMS, such as scalability, cost-efficiency, and maintaining a competitive edge through enhanced quality management. Strengthen the connection between the eQMS implementation and the company's overall strategic goals. For instance, include a "Strategic Alignment" table that explicitly links eQMS benefits to key performance indicators (KPIs) and long-term business objectives. Align these benefits with the company's long-term goals. For example:</a:t>
            </a:r>
            <a:endParaRPr sz="1100">
              <a:latin typeface="DM Sans"/>
              <a:ea typeface="DM Sans"/>
              <a:cs typeface="DM Sans"/>
              <a:sym typeface="DM Sans"/>
            </a:endParaRPr>
          </a:p>
          <a:p>
            <a:pPr marL="457200" lvl="0" indent="-298450" algn="l" rtl="0">
              <a:lnSpc>
                <a:spcPct val="150000"/>
              </a:lnSpc>
              <a:spcBef>
                <a:spcPts val="1200"/>
              </a:spcBef>
              <a:spcAft>
                <a:spcPts val="0"/>
              </a:spcAft>
              <a:buClr>
                <a:srgbClr val="09103D"/>
              </a:buClr>
              <a:buSzPts val="1100"/>
              <a:buChar char="●"/>
            </a:pPr>
            <a:r>
              <a:rPr lang="en-US" sz="1100" b="1">
                <a:solidFill>
                  <a:srgbClr val="09103D"/>
                </a:solidFill>
                <a:latin typeface="DM Sans"/>
                <a:ea typeface="DM Sans"/>
                <a:cs typeface="DM Sans"/>
                <a:sym typeface="DM Sans"/>
              </a:rPr>
              <a:t>Scalability: </a:t>
            </a:r>
            <a:r>
              <a:rPr lang="en-US" sz="1100" i="1">
                <a:solidFill>
                  <a:srgbClr val="09103D"/>
                </a:solidFill>
                <a:latin typeface="DM Sans"/>
                <a:ea typeface="DM Sans"/>
                <a:cs typeface="DM Sans"/>
                <a:sym typeface="DM Sans"/>
              </a:rPr>
              <a:t>The eQMS can grow with the company, accommodating future expansions and evolving regulatory requirements.</a:t>
            </a:r>
            <a:endParaRPr sz="1100" i="1">
              <a:solidFill>
                <a:srgbClr val="09103D"/>
              </a:solidFill>
              <a:latin typeface="DM Sans"/>
              <a:ea typeface="DM Sans"/>
              <a:cs typeface="DM Sans"/>
              <a:sym typeface="DM Sans"/>
            </a:endParaRPr>
          </a:p>
          <a:p>
            <a:pPr marL="457200" lvl="0" indent="-298450" algn="l" rtl="0">
              <a:lnSpc>
                <a:spcPct val="150000"/>
              </a:lnSpc>
              <a:spcBef>
                <a:spcPts val="0"/>
              </a:spcBef>
              <a:spcAft>
                <a:spcPts val="0"/>
              </a:spcAft>
              <a:buClr>
                <a:srgbClr val="09103D"/>
              </a:buClr>
              <a:buSzPts val="1100"/>
              <a:buChar char="●"/>
            </a:pPr>
            <a:r>
              <a:rPr lang="en-US" sz="1100" b="1">
                <a:solidFill>
                  <a:srgbClr val="09103D"/>
                </a:solidFill>
                <a:latin typeface="DM Sans"/>
                <a:ea typeface="DM Sans"/>
                <a:cs typeface="DM Sans"/>
                <a:sym typeface="DM Sans"/>
              </a:rPr>
              <a:t>Cost-efficiency: </a:t>
            </a:r>
            <a:r>
              <a:rPr lang="en-US" sz="1100" i="1">
                <a:solidFill>
                  <a:srgbClr val="09103D"/>
                </a:solidFill>
                <a:latin typeface="DM Sans"/>
                <a:ea typeface="DM Sans"/>
                <a:cs typeface="DM Sans"/>
                <a:sym typeface="DM Sans"/>
              </a:rPr>
              <a:t>Potential cost savings through process automation and reduced error rates.</a:t>
            </a:r>
            <a:endParaRPr sz="1100" i="1">
              <a:solidFill>
                <a:srgbClr val="09103D"/>
              </a:solidFill>
              <a:latin typeface="DM Sans"/>
              <a:ea typeface="DM Sans"/>
              <a:cs typeface="DM Sans"/>
              <a:sym typeface="DM Sans"/>
            </a:endParaRPr>
          </a:p>
          <a:p>
            <a:pPr marL="457200" lvl="0" indent="-298450" algn="l" rtl="0">
              <a:lnSpc>
                <a:spcPct val="150000"/>
              </a:lnSpc>
              <a:spcBef>
                <a:spcPts val="0"/>
              </a:spcBef>
              <a:spcAft>
                <a:spcPts val="0"/>
              </a:spcAft>
              <a:buClr>
                <a:srgbClr val="09103D"/>
              </a:buClr>
              <a:buSzPts val="1100"/>
              <a:buChar char="●"/>
            </a:pPr>
            <a:r>
              <a:rPr lang="en-US" sz="1100" b="1">
                <a:solidFill>
                  <a:srgbClr val="09103D"/>
                </a:solidFill>
                <a:latin typeface="DM Sans"/>
                <a:ea typeface="DM Sans"/>
                <a:cs typeface="DM Sans"/>
                <a:sym typeface="DM Sans"/>
              </a:rPr>
              <a:t>Competitive advantage: </a:t>
            </a:r>
            <a:r>
              <a:rPr lang="en-US" sz="1100" i="1">
                <a:solidFill>
                  <a:srgbClr val="09103D"/>
                </a:solidFill>
                <a:latin typeface="DM Sans"/>
                <a:ea typeface="DM Sans"/>
                <a:cs typeface="DM Sans"/>
                <a:sym typeface="DM Sans"/>
              </a:rPr>
              <a:t>Improved quality management enhances competitiveness, such as faster product releases and higher customer satisfaction.</a:t>
            </a:r>
            <a:endParaRPr sz="1100" b="1">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aligning the eQMS implementation with strategic objectives, you can underscore its value proposition to upper management.</a:t>
            </a: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00000"/>
              </a:lnSpc>
              <a:spcBef>
                <a:spcPts val="1200"/>
              </a:spcBef>
              <a:spcAft>
                <a:spcPts val="0"/>
              </a:spcAft>
              <a:buSzPts val="1400"/>
              <a:buNone/>
            </a:pPr>
            <a:endParaRPr sz="1100">
              <a:latin typeface="DM Sans"/>
              <a:ea typeface="DM Sans"/>
              <a:cs typeface="DM Sans"/>
              <a:sym typeface="DM Sans"/>
            </a:endParaRPr>
          </a:p>
        </p:txBody>
      </p:sp>
      <p:sp>
        <p:nvSpPr>
          <p:cNvPr id="559" name="Google Shape;559;g323a520d3e1_0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209cb0cfd8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3209cb0cfd8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r>
              <a:rPr lang="en-US" sz="1100">
                <a:latin typeface="DM Sans"/>
                <a:ea typeface="DM Sans"/>
                <a:cs typeface="DM Sans"/>
                <a:sym typeface="DM Sans"/>
              </a:rPr>
              <a:t>By presenting a comprehensive cost-benefit analysis, you can demonstrate the tangible financial advantages of the eQMS implementation.</a:t>
            </a: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00000"/>
              </a:lnSpc>
              <a:spcBef>
                <a:spcPts val="1200"/>
              </a:spcBef>
              <a:spcAft>
                <a:spcPts val="0"/>
              </a:spcAft>
              <a:buSzPts val="1400"/>
              <a:buNone/>
            </a:pPr>
            <a:endParaRPr sz="1100">
              <a:latin typeface="DM Sans"/>
              <a:ea typeface="DM Sans"/>
              <a:cs typeface="DM Sans"/>
              <a:sym typeface="DM Sans"/>
            </a:endParaRPr>
          </a:p>
        </p:txBody>
      </p:sp>
      <p:sp>
        <p:nvSpPr>
          <p:cNvPr id="567" name="Google Shape;567;g3209cb0cfd8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d797b7e652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d797b7e652_2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presenting a comprehensive cost-benefit analysis, you can demonstrate the tangible financial advantages of the eQMS implementation.</a:t>
            </a:r>
            <a:endParaRPr/>
          </a:p>
        </p:txBody>
      </p:sp>
      <p:sp>
        <p:nvSpPr>
          <p:cNvPr id="577" name="Google Shape;577;g2d797b7e652_2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d43c785009_3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d43c785009_3_3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d797b7e65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d797b7e65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presenting a comprehensive cost-benefit analysis, you can demonstrate the tangible financial advantages of the eQMS implementation.</a:t>
            </a:r>
            <a:endParaRPr/>
          </a:p>
        </p:txBody>
      </p:sp>
      <p:sp>
        <p:nvSpPr>
          <p:cNvPr id="589" name="Google Shape;589;g2d797b7e652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d797b7e65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d797b7e65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presenting a comprehensive cost-benefit analysis, you can demonstrate the tangible financial advantages of the eQMS implementation.</a:t>
            </a:r>
            <a:endParaRPr/>
          </a:p>
        </p:txBody>
      </p:sp>
      <p:sp>
        <p:nvSpPr>
          <p:cNvPr id="598" name="Google Shape;598;g2d797b7e65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d797b7e652_6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d797b7e652_6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None/>
            </a:pPr>
            <a:r>
              <a:rPr lang="en-US" sz="1100">
                <a:latin typeface="DM Sans"/>
                <a:ea typeface="DM Sans"/>
                <a:cs typeface="DM Sans"/>
                <a:sym typeface="DM Sans"/>
              </a:rPr>
              <a:t>By presenting a comprehensive cost-benefit analysis, you can demonstrate the tangible financial advantages of the eQMS implementation.</a:t>
            </a:r>
            <a:endParaRPr/>
          </a:p>
        </p:txBody>
      </p:sp>
      <p:sp>
        <p:nvSpPr>
          <p:cNvPr id="606" name="Google Shape;606;g2d797b7e652_6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209cb0cfd8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3209cb0cfd8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Provide a detailed financial analysis, including initial investment, ongoing costs, and quantifiable benefits. Utilize tools like Scilife’s ROI Calculator to estimate potential savings and benefits.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Financial projections</a:t>
            </a:r>
            <a:r>
              <a:rPr lang="en-US" sz="1100">
                <a:latin typeface="DM Sans"/>
                <a:ea typeface="DM Sans"/>
                <a:cs typeface="DM Sans"/>
                <a:sym typeface="DM Sans"/>
              </a:rPr>
              <a:t>: The initial implementation cost of the eQMS is estimated at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with annual maintenance fees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However, we anticipate annual savings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by reducing manual labor and error-related costs.</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Expected ROI</a:t>
            </a:r>
            <a:r>
              <a:rPr lang="en-US" sz="1100">
                <a:latin typeface="DM Sans"/>
                <a:ea typeface="DM Sans"/>
                <a:cs typeface="DM Sans"/>
                <a:sym typeface="DM Sans"/>
              </a:rPr>
              <a:t>: Based on these projections, the eQMS is expected to pay for itself within two years, achieving a positive ROI by the third year.</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Cost-benefit breakdown</a:t>
            </a:r>
            <a:r>
              <a:rPr lang="en-US" sz="1100">
                <a:latin typeface="DM Sans"/>
                <a:ea typeface="DM Sans"/>
                <a:cs typeface="DM Sans"/>
                <a:sym typeface="DM Sans"/>
              </a:rPr>
              <a:t>: Beyond direct financial savings, the eQMS will reduce the risk of compliance penalties, which have averaged </a:t>
            </a:r>
            <a:r>
              <a:rPr lang="en-US">
                <a:solidFill>
                  <a:srgbClr val="0E173F"/>
                </a:solidFill>
                <a:latin typeface="DM Sans"/>
                <a:ea typeface="DM Sans"/>
                <a:cs typeface="DM Sans"/>
                <a:sym typeface="DM Sans"/>
              </a:rPr>
              <a:t>€</a:t>
            </a:r>
            <a:r>
              <a:rPr lang="en-US" sz="1100">
                <a:latin typeface="DM Sans"/>
                <a:ea typeface="DM Sans"/>
                <a:cs typeface="DM Sans"/>
                <a:sym typeface="DM Sans"/>
              </a:rPr>
              <a:t>XX,000 annually, and improve product quality, leading to an estimated XX% increase in customer satisfaction scores.</a:t>
            </a:r>
            <a:endParaRPr sz="1100">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By presenting a comprehensive cost-benefit analysis, you can demonstrate the tangible financial advantages of the eQMS implementation.</a:t>
            </a: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15000"/>
              </a:lnSpc>
              <a:spcBef>
                <a:spcPts val="1200"/>
              </a:spcBef>
              <a:spcAft>
                <a:spcPts val="0"/>
              </a:spcAft>
              <a:buSzPts val="1100"/>
              <a:buNone/>
            </a:pPr>
            <a:endParaRPr sz="1100">
              <a:latin typeface="DM Sans"/>
              <a:ea typeface="DM Sans"/>
              <a:cs typeface="DM Sans"/>
              <a:sym typeface="DM Sans"/>
            </a:endParaRPr>
          </a:p>
          <a:p>
            <a:pPr marL="0" lvl="0" indent="0" algn="l" rtl="0">
              <a:lnSpc>
                <a:spcPct val="100000"/>
              </a:lnSpc>
              <a:spcBef>
                <a:spcPts val="1200"/>
              </a:spcBef>
              <a:spcAft>
                <a:spcPts val="0"/>
              </a:spcAft>
              <a:buSzPts val="1400"/>
              <a:buNone/>
            </a:pPr>
            <a:endParaRPr sz="1100">
              <a:latin typeface="DM Sans"/>
              <a:ea typeface="DM Sans"/>
              <a:cs typeface="DM Sans"/>
              <a:sym typeface="DM Sans"/>
            </a:endParaRPr>
          </a:p>
        </p:txBody>
      </p:sp>
      <p:sp>
        <p:nvSpPr>
          <p:cNvPr id="614" name="Google Shape;614;g3209cb0cfd8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d7839f9bad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d7839f9bad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DM Sans"/>
                <a:ea typeface="DM Sans"/>
                <a:cs typeface="DM Sans"/>
                <a:sym typeface="DM Sans"/>
              </a:rPr>
              <a:t>This format provides a clear, apples-to-apples comparison that allows the C-suite to quickly understand the trade-offs and align on the best choice. The focus should be on decision-making criteria that resonate with the C-suite, such as cost, functionality, scalability, compliance support, and ROI.</a:t>
            </a:r>
            <a:endParaRPr>
              <a:latin typeface="DM Sans"/>
              <a:ea typeface="DM Sans"/>
              <a:cs typeface="DM Sans"/>
              <a:sym typeface="DM Sans"/>
            </a:endParaRPr>
          </a:p>
        </p:txBody>
      </p:sp>
      <p:sp>
        <p:nvSpPr>
          <p:cNvPr id="641" name="Google Shape;641;g2d7839f9bad_0_3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23a520d3e1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23a520d3e1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DM Sans"/>
                <a:ea typeface="DM Sans"/>
                <a:cs typeface="DM Sans"/>
                <a:sym typeface="DM Sans"/>
              </a:rPr>
              <a:t>This format provides a clear, apples-to-apples comparison that allows the C-suite to quickly understand the trade-offs and align on the best choice. The focus should be on decision-making criteria that resonate with the C-suite, such as cost, functionality, scalability, compliance support, and ROI.</a:t>
            </a:r>
            <a:endParaRPr>
              <a:latin typeface="DM Sans"/>
              <a:ea typeface="DM Sans"/>
              <a:cs typeface="DM Sans"/>
              <a:sym typeface="DM Sans"/>
            </a:endParaRPr>
          </a:p>
        </p:txBody>
      </p:sp>
      <p:sp>
        <p:nvSpPr>
          <p:cNvPr id="651" name="Google Shape;651;g323a520d3e1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209cb0cfd8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3209cb0cfd8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Present a clear implementation roadmap with phases, timelines, and resource requirements. Ensure executives understand the structured approach to deploying the eQMS and the support needed for successful implementation.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Phased implementation</a:t>
            </a:r>
            <a:r>
              <a:rPr lang="en-US" sz="1100">
                <a:latin typeface="DM Sans"/>
                <a:ea typeface="DM Sans"/>
                <a:cs typeface="DM Sans"/>
                <a:sym typeface="DM Sans"/>
              </a:rPr>
              <a:t>: The implementation will occur in three phases:</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1</a:t>
            </a:r>
            <a:r>
              <a:rPr lang="en-US" sz="1100">
                <a:latin typeface="DM Sans"/>
                <a:ea typeface="DM Sans"/>
                <a:cs typeface="DM Sans"/>
                <a:sym typeface="DM Sans"/>
              </a:rPr>
              <a:t>: System Configuration and Data Migration (Months 1-2)</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2</a:t>
            </a:r>
            <a:r>
              <a:rPr lang="en-US" sz="1100">
                <a:latin typeface="DM Sans"/>
                <a:ea typeface="DM Sans"/>
                <a:cs typeface="DM Sans"/>
                <a:sym typeface="DM Sans"/>
              </a:rPr>
              <a:t>: Pilot Testing in the Quality Control Department (Months 3-4)</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3</a:t>
            </a:r>
            <a:r>
              <a:rPr lang="en-US" sz="1100">
                <a:latin typeface="DM Sans"/>
                <a:ea typeface="DM Sans"/>
                <a:cs typeface="DM Sans"/>
                <a:sym typeface="DM Sans"/>
              </a:rPr>
              <a:t>: Company-Wide Deployment and Training (Months 5-6)</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Key milestones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Completion of system configuration by the end of Month 2</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Successful pilot testing and feedback collection by the end of Month 4</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Full deployment and staff training completion by the end of Month 6</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Resource allocation</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Assign a dedicated project manager and a cross-functional team from IT, Quality Assurance, and Operations.</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Allocate a budget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for software licensing, training, and support services.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detailing this structured plan, you can demonstrate a clear path to successful eQMS implementation, ensuring all stakeholders know their roles and the project's timeline.</a:t>
            </a:r>
            <a:endParaRPr sz="1100">
              <a:latin typeface="DM Sans"/>
              <a:ea typeface="DM Sans"/>
              <a:cs typeface="DM Sans"/>
              <a:sym typeface="DM Sans"/>
            </a:endParaRPr>
          </a:p>
        </p:txBody>
      </p:sp>
      <p:sp>
        <p:nvSpPr>
          <p:cNvPr id="659" name="Google Shape;659;g3209cb0cfd8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209cb0cfd8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3209cb0cfd8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a:latin typeface="DM Sans"/>
                <a:ea typeface="DM Sans"/>
                <a:cs typeface="DM Sans"/>
                <a:sym typeface="DM Sans"/>
              </a:rPr>
              <a:t>Present a clear implementation roadmap with phases, timelines, and resource requirements. Ensure executives understand the structured approach to deploying the eQMS and the support needed for successful implementation.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Phased implementation</a:t>
            </a:r>
            <a:r>
              <a:rPr lang="en-US" sz="1100">
                <a:latin typeface="DM Sans"/>
                <a:ea typeface="DM Sans"/>
                <a:cs typeface="DM Sans"/>
                <a:sym typeface="DM Sans"/>
              </a:rPr>
              <a:t>: The implementation will occur in three phases:</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1</a:t>
            </a:r>
            <a:r>
              <a:rPr lang="en-US" sz="1100">
                <a:latin typeface="DM Sans"/>
                <a:ea typeface="DM Sans"/>
                <a:cs typeface="DM Sans"/>
                <a:sym typeface="DM Sans"/>
              </a:rPr>
              <a:t>: System Configuration and Data Migration (Months 1-2)</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2</a:t>
            </a:r>
            <a:r>
              <a:rPr lang="en-US" sz="1100">
                <a:latin typeface="DM Sans"/>
                <a:ea typeface="DM Sans"/>
                <a:cs typeface="DM Sans"/>
                <a:sym typeface="DM Sans"/>
              </a:rPr>
              <a:t>: Pilot Testing in the Quality Assurance Department (Months 3-4)</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Phase 3</a:t>
            </a:r>
            <a:r>
              <a:rPr lang="en-US" sz="1100">
                <a:latin typeface="DM Sans"/>
                <a:ea typeface="DM Sans"/>
                <a:cs typeface="DM Sans"/>
                <a:sym typeface="DM Sans"/>
              </a:rPr>
              <a:t>: Company-Wide Deployment and Training (Months 5-6)</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Key milestones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Completion of system configuration by the end of Month 2</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Successful pilot testing and feedback collection by the end of Month 4</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Full deployment and staff training completion by the end of Month 6</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Resource allocation</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Assign a dedicated project manager and a cross-functional team from IT, Quality Assurance, and Operations.</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Allocate a budget of </a:t>
            </a:r>
            <a:r>
              <a:rPr lang="en-US">
                <a:solidFill>
                  <a:srgbClr val="0E173F"/>
                </a:solidFill>
                <a:latin typeface="DM Sans"/>
                <a:ea typeface="DM Sans"/>
                <a:cs typeface="DM Sans"/>
                <a:sym typeface="DM Sans"/>
              </a:rPr>
              <a:t>€</a:t>
            </a:r>
            <a:r>
              <a:rPr lang="en-US" sz="1100">
                <a:latin typeface="DM Sans"/>
                <a:ea typeface="DM Sans"/>
                <a:cs typeface="DM Sans"/>
                <a:sym typeface="DM Sans"/>
              </a:rPr>
              <a:t>XXX,000 for software licensing, training, and support services.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detailing this structured plan, you can demonstrate a clear path to successful eQMS implementation, ensuring all stakeholders know their roles and the project's timeline.</a:t>
            </a:r>
            <a:endParaRPr sz="1100">
              <a:latin typeface="DM Sans"/>
              <a:ea typeface="DM Sans"/>
              <a:cs typeface="DM Sans"/>
              <a:sym typeface="DM Sans"/>
            </a:endParaRPr>
          </a:p>
        </p:txBody>
      </p:sp>
      <p:sp>
        <p:nvSpPr>
          <p:cNvPr id="669" name="Google Shape;669;g3209cb0cfd8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2389f9115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32389f91154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DM Sans"/>
                <a:ea typeface="DM Sans"/>
                <a:cs typeface="DM Sans"/>
                <a:sym typeface="DM Sans"/>
              </a:rPr>
              <a:t>This slide outlines the roadmap for implementing the eQMS, detailing key phases, milestones, and timelines. It should provide a clear, actionable plan that assures the audience of a structured and efficient rollout.</a:t>
            </a:r>
            <a:endParaRPr sz="1100">
              <a:latin typeface="DM Sans"/>
              <a:ea typeface="DM Sans"/>
              <a:cs typeface="DM Sans"/>
              <a:sym typeface="DM Sans"/>
            </a:endParaRPr>
          </a:p>
        </p:txBody>
      </p:sp>
      <p:sp>
        <p:nvSpPr>
          <p:cNvPr id="697" name="Google Shape;697;g32389f91154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209cb0cfd8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3209cb0cfd8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a:latin typeface="DM Sans"/>
                <a:ea typeface="DM Sans"/>
                <a:cs typeface="DM Sans"/>
                <a:sym typeface="DM Sans"/>
              </a:rPr>
              <a:t>Provide real-world examples and industry benchmarks to substantiate the effectiveness of eQMS solutions. This adds credibility to the proposal and demonstrates proven success.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Success stories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Company A</a:t>
            </a:r>
            <a:r>
              <a:rPr lang="en-US" sz="1100">
                <a:latin typeface="DM Sans"/>
                <a:ea typeface="DM Sans"/>
                <a:cs typeface="DM Sans"/>
                <a:sym typeface="DM Sans"/>
              </a:rPr>
              <a:t>, a medical device company, achieved ISO 13485 certification with zero non-conformances within six months of implementing an eQMS, expediting their product commercialization.</a:t>
            </a:r>
            <a:endParaRPr sz="1100" u="sng">
              <a:solidFill>
                <a:srgbClr val="1155CC"/>
              </a:solidFill>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Company B,</a:t>
            </a:r>
            <a:r>
              <a:rPr lang="en-US" sz="1100">
                <a:latin typeface="DM Sans"/>
                <a:ea typeface="DM Sans"/>
                <a:cs typeface="DM Sans"/>
                <a:sym typeface="DM Sans"/>
              </a:rPr>
              <a:t> a biotech company, achieved audit readiness in X amount of time with a XX% reduction of inconsistencies in audit findings. </a:t>
            </a:r>
            <a:endParaRPr sz="1100" u="sng">
              <a:solidFill>
                <a:srgbClr val="1155CC"/>
              </a:solidFill>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Industry standards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Implementing an eQMS facilitates adherence to ISO 9001 and ISO 13485 standards by providing structured document control and process management.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An eQMS ensures compliance with FDA regulations, such as 21 CFR Part 11, by maintaining secure electronic records and audit trails.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presenting these case studies and aligning the eQMS implementation with recognized industry standards, you can effectively demonstrate the tangible benefits and necessity of the system.</a:t>
            </a:r>
            <a:endParaRPr sz="1100">
              <a:latin typeface="DM Sans"/>
              <a:ea typeface="DM Sans"/>
              <a:cs typeface="DM Sans"/>
              <a:sym typeface="DM Sans"/>
            </a:endParaRPr>
          </a:p>
        </p:txBody>
      </p:sp>
      <p:sp>
        <p:nvSpPr>
          <p:cNvPr id="709" name="Google Shape;709;g3209cb0cfd8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209cb0cfd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209cb0cfd8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209cb0cfd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3209cb0cfd8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Provide real-world examples and industry benchmarks to substantiate the effectiveness of eQMS solutions. This adds credibility to the proposal and demonstrates proven success.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Success stories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Company A</a:t>
            </a:r>
            <a:r>
              <a:rPr lang="en-US" sz="1100">
                <a:latin typeface="DM Sans"/>
                <a:ea typeface="DM Sans"/>
                <a:cs typeface="DM Sans"/>
                <a:sym typeface="DM Sans"/>
              </a:rPr>
              <a:t>, a medical device company, achieved ISO 13485 certification with zero non-conformances within six months of implementing an eQMS, expediting their product commercialization.</a:t>
            </a:r>
            <a:endParaRPr sz="1100" u="sng">
              <a:solidFill>
                <a:srgbClr val="1155CC"/>
              </a:solidFill>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i="1">
                <a:latin typeface="DM Sans"/>
                <a:ea typeface="DM Sans"/>
                <a:cs typeface="DM Sans"/>
                <a:sym typeface="DM Sans"/>
              </a:rPr>
              <a:t>Company B,</a:t>
            </a:r>
            <a:r>
              <a:rPr lang="en-US" sz="1100">
                <a:latin typeface="DM Sans"/>
                <a:ea typeface="DM Sans"/>
                <a:cs typeface="DM Sans"/>
                <a:sym typeface="DM Sans"/>
              </a:rPr>
              <a:t> a biotech company, achieved audit readiness in X amount of time with a XX% reduction of inconsistencies in audit findings. </a:t>
            </a:r>
            <a:endParaRPr sz="1100" u="sng">
              <a:solidFill>
                <a:srgbClr val="1155CC"/>
              </a:solidFill>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Industry standards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Implementing an eQMS facilitates adherence to ISO 9001 and ISO 13485 standards by providing structured document control and process management.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An eQMS ensures compliance with FDA regulations, such as 21 CFR Part 11, by maintaining secure electronic records and audit trails.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presenting these case studies and aligning the eQMS implementation with recognized industry standards, you can effectively demonstrate the tangible benefits and necessity of the system.</a:t>
            </a:r>
            <a:endParaRPr sz="1100">
              <a:latin typeface="DM Sans"/>
              <a:ea typeface="DM Sans"/>
              <a:cs typeface="DM Sans"/>
              <a:sym typeface="DM Sans"/>
            </a:endParaRPr>
          </a:p>
        </p:txBody>
      </p:sp>
      <p:sp>
        <p:nvSpPr>
          <p:cNvPr id="720" name="Google Shape;720;g3209cb0cfd8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23a520d3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323a520d3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endParaRPr sz="1100">
              <a:latin typeface="DM Sans"/>
              <a:ea typeface="DM Sans"/>
              <a:cs typeface="DM Sans"/>
              <a:sym typeface="DM Sans"/>
            </a:endParaRPr>
          </a:p>
        </p:txBody>
      </p:sp>
      <p:sp>
        <p:nvSpPr>
          <p:cNvPr id="730" name="Google Shape;730;g323a520d3e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209cb0cfd8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g3209cb0cfd8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Encourage engagement through a Q&amp;A session. </a:t>
            </a:r>
            <a:endParaRPr sz="1100">
              <a:latin typeface="DM Sans"/>
              <a:ea typeface="DM Sans"/>
              <a:cs typeface="DM Sans"/>
              <a:sym typeface="DM Sans"/>
            </a:endParaRPr>
          </a:p>
          <a:p>
            <a:pPr marL="457200" lvl="0" indent="-298450" algn="l" rtl="0">
              <a:lnSpc>
                <a:spcPct val="115000"/>
              </a:lnSpc>
              <a:spcBef>
                <a:spcPts val="1200"/>
              </a:spcBef>
              <a:spcAft>
                <a:spcPts val="0"/>
              </a:spcAft>
              <a:buSzPts val="1100"/>
              <a:buFont typeface="DM Sans"/>
              <a:buChar char="●"/>
            </a:pPr>
            <a:r>
              <a:rPr lang="en-US" sz="1100" b="1">
                <a:latin typeface="DM Sans"/>
                <a:ea typeface="DM Sans"/>
                <a:cs typeface="DM Sans"/>
                <a:sym typeface="DM Sans"/>
              </a:rPr>
              <a:t>Questions</a:t>
            </a:r>
            <a:r>
              <a:rPr lang="en-US" sz="1100">
                <a:latin typeface="DM Sans"/>
                <a:ea typeface="DM Sans"/>
                <a:cs typeface="DM Sans"/>
                <a:sym typeface="DM Sans"/>
              </a:rPr>
              <a:t>: Open the floor for questions to clarify any aspects of the proposal, such as implementation specifics, cost details, or expected outcomes.</a:t>
            </a:r>
            <a:endParaRPr sz="1100">
              <a:latin typeface="DM Sans"/>
              <a:ea typeface="DM Sans"/>
              <a:cs typeface="DM Sans"/>
              <a:sym typeface="DM Sans"/>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209cb0cfd8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3209cb0cfd8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a:latin typeface="DM Sans"/>
                <a:ea typeface="DM Sans"/>
                <a:cs typeface="DM Sans"/>
                <a:sym typeface="DM Sans"/>
              </a:rPr>
              <a:t>Clearly outline the next steps and propose a timeline for moving forward with the eQMS implementation, emphasizing the importance of prompt action. For example:</a:t>
            </a:r>
            <a:br>
              <a:rPr lang="en-US" sz="1100">
                <a:latin typeface="DM Sans"/>
                <a:ea typeface="DM Sans"/>
                <a:cs typeface="DM Sans"/>
                <a:sym typeface="DM Sans"/>
              </a:rPr>
            </a:b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Action items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Form a cross-functional implementation team within two weeks of approval.</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Schedule a project kickoff meeting within one month to finalize the implementation plan.</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Develop a detailed training program for staff to be rolled out in Phase 3.</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Decision timeline</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Recommend deciding within four weeks to align with the proposed implementation schedule and promptly capitalize on the projected benefits.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delineating these steps and timelines, you can foster a sense of urgency and ensure the project progresses smoothly post-approval.</a:t>
            </a:r>
            <a:endParaRPr sz="1100">
              <a:latin typeface="DM Sans"/>
              <a:ea typeface="DM Sans"/>
              <a:cs typeface="DM Sans"/>
              <a:sym typeface="DM Sans"/>
            </a:endParaRPr>
          </a:p>
        </p:txBody>
      </p:sp>
      <p:sp>
        <p:nvSpPr>
          <p:cNvPr id="747" name="Google Shape;747;g3209cb0cfd8_0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209cb0cfd8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3209cb0cfd8_0_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Clearly outline the next steps and propose a timeline for moving forward with the eQMS implementation, emphasizing the importance of prompt action. For example:</a:t>
            </a:r>
            <a:br>
              <a:rPr lang="en-US" sz="1100">
                <a:latin typeface="DM Sans"/>
                <a:ea typeface="DM Sans"/>
                <a:cs typeface="DM Sans"/>
                <a:sym typeface="DM Sans"/>
              </a:rPr>
            </a:b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Action items</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Form a cross-functional implementation team within two weeks of approval.</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Schedule a project kickoff meeting within one month to finalize the implementation plan.</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Develop a detailed training program for staff to be rolled out in Phase 3.</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Decision timeline</a:t>
            </a:r>
            <a:r>
              <a:rPr lang="en-US" sz="1100">
                <a:latin typeface="DM Sans"/>
                <a:ea typeface="DM Sans"/>
                <a:cs typeface="DM Sans"/>
                <a:sym typeface="DM Sans"/>
              </a:rPr>
              <a:t>:</a:t>
            </a:r>
            <a:endParaRPr sz="1100">
              <a:latin typeface="DM Sans"/>
              <a:ea typeface="DM Sans"/>
              <a:cs typeface="DM Sans"/>
              <a:sym typeface="DM Sans"/>
            </a:endParaRPr>
          </a:p>
          <a:p>
            <a:pPr marL="914400" lvl="1" indent="-298450" algn="l" rtl="0">
              <a:lnSpc>
                <a:spcPct val="115000"/>
              </a:lnSpc>
              <a:spcBef>
                <a:spcPts val="0"/>
              </a:spcBef>
              <a:spcAft>
                <a:spcPts val="0"/>
              </a:spcAft>
              <a:buClr>
                <a:schemeClr val="dk1"/>
              </a:buClr>
              <a:buSzPts val="1100"/>
              <a:buFont typeface="DM Sans"/>
              <a:buChar char="○"/>
            </a:pPr>
            <a:r>
              <a:rPr lang="en-US" sz="1100">
                <a:latin typeface="DM Sans"/>
                <a:ea typeface="DM Sans"/>
                <a:cs typeface="DM Sans"/>
                <a:sym typeface="DM Sans"/>
              </a:rPr>
              <a:t>Recommend deciding within four weeks to align with the proposed implementation schedule and promptly capitalize on the projected benefits.</a:t>
            </a:r>
            <a:endParaRPr sz="1100">
              <a:latin typeface="DM Sans"/>
              <a:ea typeface="DM Sans"/>
              <a:cs typeface="DM Sans"/>
              <a:sym typeface="DM Sans"/>
            </a:endParaRPr>
          </a:p>
          <a:p>
            <a:pPr marL="0" lvl="0" indent="0" algn="l" rtl="0">
              <a:lnSpc>
                <a:spcPct val="115000"/>
              </a:lnSpc>
              <a:spcBef>
                <a:spcPts val="1200"/>
              </a:spcBef>
              <a:spcAft>
                <a:spcPts val="1200"/>
              </a:spcAft>
              <a:buNone/>
            </a:pPr>
            <a:r>
              <a:rPr lang="en-US" sz="1100">
                <a:latin typeface="DM Sans"/>
                <a:ea typeface="DM Sans"/>
                <a:cs typeface="DM Sans"/>
                <a:sym typeface="DM Sans"/>
              </a:rPr>
              <a:t>By delineating these steps and timelines, you can foster a sense of urgency and ensure the project progresses smoothly post-approval.</a:t>
            </a:r>
            <a:endParaRPr sz="1100">
              <a:latin typeface="DM Sans"/>
              <a:ea typeface="DM Sans"/>
              <a:cs typeface="DM Sans"/>
              <a:sym typeface="DM Sans"/>
            </a:endParaRPr>
          </a:p>
        </p:txBody>
      </p:sp>
      <p:sp>
        <p:nvSpPr>
          <p:cNvPr id="758" name="Google Shape;758;g3209cb0cfd8_0_3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209cb0cfd8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3209cb0cfd8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Offer additional resources for executives to explore further, reinforcing the proposal's validity and providing tools for deeper analysis.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Scilife ROI Calculator</a:t>
            </a:r>
            <a:r>
              <a:rPr lang="en-US" sz="1100">
                <a:latin typeface="DM Sans"/>
                <a:ea typeface="DM Sans"/>
                <a:cs typeface="DM Sans"/>
                <a:sym typeface="DM Sans"/>
              </a:rPr>
              <a:t>: Utilize this tool to input specific company data and generate personalized ROI estimates, aiding financial decision-making.</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Industry articles</a:t>
            </a:r>
            <a:r>
              <a:rPr lang="en-US" sz="1100">
                <a:latin typeface="DM Sans"/>
                <a:ea typeface="DM Sans"/>
                <a:cs typeface="DM Sans"/>
                <a:sym typeface="DM Sans"/>
              </a:rPr>
              <a:t>: Share these articles to provide deeper insights into the strategic importance and financial benefits of implementing an eQMS, helping to build a stronger business case. Include links to additional case studies.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providing these resources, you empower stakeholders to conduct their own analyses and gain a comprehensive understanding of the eQMS's value proposition.</a:t>
            </a:r>
            <a:endParaRPr sz="1100">
              <a:latin typeface="DM Sans"/>
              <a:ea typeface="DM Sans"/>
              <a:cs typeface="DM Sans"/>
              <a:sym typeface="DM Sans"/>
            </a:endParaRPr>
          </a:p>
        </p:txBody>
      </p:sp>
      <p:sp>
        <p:nvSpPr>
          <p:cNvPr id="769" name="Google Shape;769;g3209cb0cfd8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d78d539cc8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2d78d539cc8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Offer additional resources for executives to explore further, reinforcing the proposal's validity and providing tools for deeper analysis. For example:</a:t>
            </a:r>
            <a:endParaRPr sz="1100">
              <a:latin typeface="DM Sans"/>
              <a:ea typeface="DM Sans"/>
              <a:cs typeface="DM Sans"/>
              <a:sym typeface="DM Sans"/>
            </a:endParaRPr>
          </a:p>
          <a:p>
            <a:pPr marL="457200" lvl="0" indent="-298450" algn="l" rtl="0">
              <a:lnSpc>
                <a:spcPct val="115000"/>
              </a:lnSpc>
              <a:spcBef>
                <a:spcPts val="1200"/>
              </a:spcBef>
              <a:spcAft>
                <a:spcPts val="0"/>
              </a:spcAft>
              <a:buClr>
                <a:schemeClr val="dk1"/>
              </a:buClr>
              <a:buSzPts val="1100"/>
              <a:buChar char="●"/>
            </a:pPr>
            <a:r>
              <a:rPr lang="en-US" sz="1100" b="1">
                <a:latin typeface="DM Sans"/>
                <a:ea typeface="DM Sans"/>
                <a:cs typeface="DM Sans"/>
                <a:sym typeface="DM Sans"/>
              </a:rPr>
              <a:t>Scilife ROI Calculator</a:t>
            </a:r>
            <a:r>
              <a:rPr lang="en-US" sz="1100">
                <a:latin typeface="DM Sans"/>
                <a:ea typeface="DM Sans"/>
                <a:cs typeface="DM Sans"/>
                <a:sym typeface="DM Sans"/>
              </a:rPr>
              <a:t>: Utilize this tool to input specific company data and generate personalized ROI estimates, aiding financial decision-making.</a:t>
            </a:r>
            <a:endParaRPr sz="1100">
              <a:latin typeface="DM Sans"/>
              <a:ea typeface="DM Sans"/>
              <a:cs typeface="DM Sans"/>
              <a:sym typeface="DM Sans"/>
            </a:endParaRPr>
          </a:p>
          <a:p>
            <a:pPr marL="457200" lvl="0" indent="-298450" algn="l" rtl="0">
              <a:lnSpc>
                <a:spcPct val="115000"/>
              </a:lnSpc>
              <a:spcBef>
                <a:spcPts val="0"/>
              </a:spcBef>
              <a:spcAft>
                <a:spcPts val="0"/>
              </a:spcAft>
              <a:buClr>
                <a:schemeClr val="dk1"/>
              </a:buClr>
              <a:buSzPts val="1100"/>
              <a:buChar char="●"/>
            </a:pPr>
            <a:r>
              <a:rPr lang="en-US" sz="1100" b="1">
                <a:latin typeface="DM Sans"/>
                <a:ea typeface="DM Sans"/>
                <a:cs typeface="DM Sans"/>
                <a:sym typeface="DM Sans"/>
              </a:rPr>
              <a:t>Industry articles</a:t>
            </a:r>
            <a:r>
              <a:rPr lang="en-US" sz="1100">
                <a:latin typeface="DM Sans"/>
                <a:ea typeface="DM Sans"/>
                <a:cs typeface="DM Sans"/>
                <a:sym typeface="DM Sans"/>
              </a:rPr>
              <a:t>: Share these articles to provide deeper insights into the strategic importance and financial benefits of implementing an eQMS, helping to build a stronger business case. Include links to additional case studies.</a:t>
            </a:r>
            <a:endParaRPr sz="1100">
              <a:latin typeface="DM Sans"/>
              <a:ea typeface="DM Sans"/>
              <a:cs typeface="DM Sans"/>
              <a:sym typeface="DM Sans"/>
            </a:endParaRPr>
          </a:p>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By providing these resources, you empower stakeholders to conduct their own analyses and gain a comprehensive understanding of the eQMS's value proposition.</a:t>
            </a:r>
            <a:endParaRPr sz="1100">
              <a:latin typeface="DM Sans"/>
              <a:ea typeface="DM Sans"/>
              <a:cs typeface="DM Sans"/>
              <a:sym typeface="DM Sans"/>
            </a:endParaRPr>
          </a:p>
        </p:txBody>
      </p:sp>
      <p:sp>
        <p:nvSpPr>
          <p:cNvPr id="778" name="Google Shape;778;g2d78d539cc8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d78d539cc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d78d539cc8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g2d78d539cc8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d78d539cc8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2d78d539cc8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g2d78d539cc8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d7861f38ab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2d7861f38ab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2d7861f38ab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23a520d3e1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323a520d3e1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323a520d3e1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d43c785009_3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d43c785009_3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Begin by providing a succinct overview of the eQMS implementation proposal, emphasizing key benefits such as enhanced compliance, streamlined processes, risk reduction, and accelerated time-to-market. Make sure to align key benefits with organizational goals. For example, implementing an eQMS can lead to a X% reduction in document approval times, thereby speeding up product releases. Mention that the proposal is valid for a specific number of months from the stated date to convey a sense of urgency and timeliness.</a:t>
            </a:r>
            <a:endParaRPr sz="1100">
              <a:latin typeface="DM Sans"/>
              <a:ea typeface="DM Sans"/>
              <a:cs typeface="DM Sans"/>
              <a:sym typeface="DM Sans"/>
            </a:endParaRPr>
          </a:p>
        </p:txBody>
      </p:sp>
      <p:sp>
        <p:nvSpPr>
          <p:cNvPr id="443" name="Google Shape;443;g2d43c785009_3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d797b7e652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d797b7e652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US" sz="1100">
                <a:latin typeface="DM Sans"/>
                <a:ea typeface="DM Sans"/>
                <a:cs typeface="DM Sans"/>
                <a:sym typeface="DM Sans"/>
              </a:rPr>
              <a:t>Begin by providing a succinct overview of the eQMS implementation proposal, emphasizing key benefits such as enhanced compliance, streamlined processes, risk reduction, and accelerated time-to-market. Make sure to align key benefits with organizational goals. For example, implementing an eQMS can lead to a X% reduction in document approval times, thereby speeding up product releases. Mention that the proposal is valid for a specific number of months from the stated date to convey a sense of urgency and timeliness.</a:t>
            </a:r>
            <a:endParaRPr sz="1100">
              <a:latin typeface="DM Sans"/>
              <a:ea typeface="DM Sans"/>
              <a:cs typeface="DM Sans"/>
              <a:sym typeface="DM Sans"/>
            </a:endParaRPr>
          </a:p>
        </p:txBody>
      </p:sp>
      <p:sp>
        <p:nvSpPr>
          <p:cNvPr id="452" name="Google Shape;452;g2d797b7e652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d7839f9bad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d7839f9bad_0_3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DM Sans"/>
                <a:ea typeface="DM Sans"/>
                <a:cs typeface="DM Sans"/>
                <a:sym typeface="DM Sans"/>
              </a:rPr>
              <a:t>Outline the current pain points. Paint a vivid picture of current challenges, making the cost of inaction impossible to ignore. Ensure they are data-driven and aligned with the C-suite’s priorities. </a:t>
            </a:r>
            <a:endParaRPr sz="1100">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Consequences of inaction</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Dedicate a small section to highlight what’s at stake if the problem is not addressed.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Example: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Increased risk of regulatory fines.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Missed opportunities for operational efficiency and growth.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Higher costs due to inefficiencies and rework.</a:t>
            </a:r>
            <a:endParaRPr sz="110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100">
              <a:latin typeface="DM Sans"/>
              <a:ea typeface="DM Sans"/>
              <a:cs typeface="DM Sans"/>
              <a:sym typeface="DM Sans"/>
            </a:endParaRPr>
          </a:p>
        </p:txBody>
      </p:sp>
      <p:sp>
        <p:nvSpPr>
          <p:cNvPr id="460" name="Google Shape;460;g2d7839f9bad_0_3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d7861f38a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d7861f38a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latin typeface="DM Sans"/>
                <a:ea typeface="DM Sans"/>
                <a:cs typeface="DM Sans"/>
                <a:sym typeface="DM Sans"/>
              </a:rPr>
              <a:t>Outline the current pain points. Paint a vivid picture of current challenges, making the cost of inaction impossible to ignore. Ensure they are data-driven and aligned with the C-suite’s priorities. </a:t>
            </a:r>
            <a:endParaRPr sz="1100">
              <a:latin typeface="DM Sans"/>
              <a:ea typeface="DM Sans"/>
              <a:cs typeface="DM Sans"/>
              <a:sym typeface="DM Sans"/>
            </a:endParaRPr>
          </a:p>
          <a:p>
            <a:pPr marL="0" lvl="0" indent="0" algn="l" rtl="0">
              <a:lnSpc>
                <a:spcPct val="115000"/>
              </a:lnSpc>
              <a:spcBef>
                <a:spcPts val="1200"/>
              </a:spcBef>
              <a:spcAft>
                <a:spcPts val="0"/>
              </a:spcAft>
              <a:buNone/>
            </a:pPr>
            <a:r>
              <a:rPr lang="en-US" sz="1100" b="1">
                <a:latin typeface="Arial"/>
                <a:ea typeface="Arial"/>
                <a:cs typeface="Arial"/>
                <a:sym typeface="Arial"/>
              </a:rPr>
              <a:t>Consequences of inaction</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Dedicate a small section to highlight what’s at stake if the problem is not addressed.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Example: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Increased risk of regulatory fines.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Missed opportunities for operational efficiency and growth.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Higher costs due to inefficiencies and rework.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050">
                <a:solidFill>
                  <a:srgbClr val="444746"/>
                </a:solidFill>
                <a:latin typeface="Roboto"/>
                <a:ea typeface="Roboto"/>
                <a:cs typeface="Roboto"/>
                <a:sym typeface="Roboto"/>
              </a:rPr>
              <a:t>Scalability limitations with business expansion.</a:t>
            </a:r>
            <a:endParaRPr sz="1050">
              <a:solidFill>
                <a:srgbClr val="444746"/>
              </a:solidFill>
              <a:latin typeface="Roboto"/>
              <a:ea typeface="Roboto"/>
              <a:cs typeface="Roboto"/>
              <a:sym typeface="Roboto"/>
            </a:endParaRPr>
          </a:p>
          <a:p>
            <a:pPr marL="457200" lvl="0" indent="-298450" algn="l" rtl="0">
              <a:lnSpc>
                <a:spcPct val="150000"/>
              </a:lnSpc>
              <a:spcBef>
                <a:spcPts val="0"/>
              </a:spcBef>
              <a:spcAft>
                <a:spcPts val="0"/>
              </a:spcAft>
              <a:buClr>
                <a:srgbClr val="444746"/>
              </a:buClr>
              <a:buSzPts val="1100"/>
              <a:buFont typeface="Roboto"/>
              <a:buChar char="●"/>
            </a:pPr>
            <a:r>
              <a:rPr lang="en-US" sz="1100">
                <a:latin typeface="DM Sans"/>
                <a:ea typeface="DM Sans"/>
                <a:cs typeface="DM Sans"/>
                <a:sym typeface="DM Sans"/>
              </a:rPr>
              <a:t>Data security risks.</a:t>
            </a:r>
            <a:endParaRPr sz="1100">
              <a:solidFill>
                <a:srgbClr val="444746"/>
              </a:solidFill>
              <a:latin typeface="Roboto"/>
              <a:ea typeface="Roboto"/>
              <a:cs typeface="Roboto"/>
              <a:sym typeface="Roboto"/>
            </a:endParaRPr>
          </a:p>
          <a:p>
            <a:pPr marL="0" lvl="0" indent="0" algn="l" rtl="0">
              <a:lnSpc>
                <a:spcPct val="115000"/>
              </a:lnSpc>
              <a:spcBef>
                <a:spcPts val="1200"/>
              </a:spcBef>
              <a:spcAft>
                <a:spcPts val="0"/>
              </a:spcAft>
              <a:buNone/>
            </a:pPr>
            <a:endParaRPr sz="1100">
              <a:latin typeface="DM Sans"/>
              <a:ea typeface="DM Sans"/>
              <a:cs typeface="DM Sans"/>
              <a:sym typeface="DM Sans"/>
            </a:endParaRPr>
          </a:p>
          <a:p>
            <a:pPr marL="0" lvl="0" indent="0" algn="l" rtl="0">
              <a:spcBef>
                <a:spcPts val="1200"/>
              </a:spcBef>
              <a:spcAft>
                <a:spcPts val="0"/>
              </a:spcAft>
              <a:buNone/>
            </a:pPr>
            <a:endParaRPr/>
          </a:p>
        </p:txBody>
      </p:sp>
      <p:sp>
        <p:nvSpPr>
          <p:cNvPr id="471" name="Google Shape;471;g2d7861f38a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1">
  <p:cSld name="1_En blanco 2">
    <p:spTree>
      <p:nvGrpSpPr>
        <p:cNvPr id="1" name="Shape 15"/>
        <p:cNvGrpSpPr/>
        <p:nvPr/>
      </p:nvGrpSpPr>
      <p:grpSpPr>
        <a:xfrm>
          <a:off x="0" y="0"/>
          <a:ext cx="0" cy="0"/>
          <a:chOff x="0" y="0"/>
          <a:chExt cx="0" cy="0"/>
        </a:xfrm>
      </p:grpSpPr>
      <p:sp>
        <p:nvSpPr>
          <p:cNvPr id="16" name="Google Shape;16;g2d43c785009_3_218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 name="Google Shape;17;g2d43c785009_3_218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g2d43c785009_3_21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g2d43c785009_3_2182"/>
          <p:cNvSpPr/>
          <p:nvPr/>
        </p:nvSpPr>
        <p:spPr>
          <a:xfrm>
            <a:off x="0" y="0"/>
            <a:ext cx="12192000" cy="6858000"/>
          </a:xfrm>
          <a:prstGeom prst="rect">
            <a:avLst/>
          </a:prstGeom>
          <a:solidFill>
            <a:srgbClr val="CDAEFF">
              <a:alpha val="2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20" name="Google Shape;20;g2d43c785009_3_2182"/>
          <p:cNvSpPr/>
          <p:nvPr/>
        </p:nvSpPr>
        <p:spPr>
          <a:xfrm>
            <a:off x="11989125" y="1691100"/>
            <a:ext cx="202800" cy="5166900"/>
          </a:xfrm>
          <a:prstGeom prst="rect">
            <a:avLst/>
          </a:prstGeom>
          <a:solidFill>
            <a:srgbClr val="DECA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2d43c785009_3_2182"/>
          <p:cNvSpPr/>
          <p:nvPr/>
        </p:nvSpPr>
        <p:spPr>
          <a:xfrm>
            <a:off x="11989125" y="0"/>
            <a:ext cx="202800" cy="5166900"/>
          </a:xfrm>
          <a:prstGeom prst="rect">
            <a:avLst/>
          </a:prstGeom>
          <a:solidFill>
            <a:srgbClr val="CDAE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g2d43c785009_3_220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2d43c785009_3_220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g2d43c785009_3_220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2d43c785009_3_220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g2d43c785009_3_220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g2d43c785009_3_22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d43c785009_3_22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2d43c785009_3_22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g2d43c785009_3_22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d43c785009_3_22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d43c785009_3_2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2d43c785009_3_2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4"/>
        <p:cNvGrpSpPr/>
        <p:nvPr/>
      </p:nvGrpSpPr>
      <p:grpSpPr>
        <a:xfrm>
          <a:off x="0" y="0"/>
          <a:ext cx="0" cy="0"/>
          <a:chOff x="0" y="0"/>
          <a:chExt cx="0" cy="0"/>
        </a:xfrm>
      </p:grpSpPr>
      <p:sp>
        <p:nvSpPr>
          <p:cNvPr id="75" name="Google Shape;75;g2d43c785009_3_22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2d43c785009_3_22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d43c785009_3_2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8"/>
        <p:cNvGrpSpPr/>
        <p:nvPr/>
      </p:nvGrpSpPr>
      <p:grpSpPr>
        <a:xfrm>
          <a:off x="0" y="0"/>
          <a:ext cx="0" cy="0"/>
          <a:chOff x="0" y="0"/>
          <a:chExt cx="0" cy="0"/>
        </a:xfrm>
      </p:grpSpPr>
      <p:sp>
        <p:nvSpPr>
          <p:cNvPr id="79" name="Google Shape;79;g2d43c785009_3_22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d43c785009_3_222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g2d43c785009_3_222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g2d43c785009_3_2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2d43c785009_3_2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2d43c785009_3_22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5"/>
        <p:cNvGrpSpPr/>
        <p:nvPr/>
      </p:nvGrpSpPr>
      <p:grpSpPr>
        <a:xfrm>
          <a:off x="0" y="0"/>
          <a:ext cx="0" cy="0"/>
          <a:chOff x="0" y="0"/>
          <a:chExt cx="0" cy="0"/>
        </a:xfrm>
      </p:grpSpPr>
      <p:sp>
        <p:nvSpPr>
          <p:cNvPr id="86" name="Google Shape;86;g2d43c785009_3_22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d43c785009_3_2231"/>
          <p:cNvSpPr>
            <a:spLocks noGrp="1"/>
          </p:cNvSpPr>
          <p:nvPr>
            <p:ph type="pic" idx="2"/>
          </p:nvPr>
        </p:nvSpPr>
        <p:spPr>
          <a:xfrm>
            <a:off x="5183188" y="987425"/>
            <a:ext cx="6172200" cy="4873500"/>
          </a:xfrm>
          <a:prstGeom prst="rect">
            <a:avLst/>
          </a:prstGeom>
          <a:noFill/>
          <a:ln>
            <a:noFill/>
          </a:ln>
        </p:spPr>
      </p:sp>
      <p:sp>
        <p:nvSpPr>
          <p:cNvPr id="88" name="Google Shape;88;g2d43c785009_3_223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g2d43c785009_3_22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2d43c785009_3_22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2d43c785009_3_22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2"/>
        <p:cNvGrpSpPr/>
        <p:nvPr/>
      </p:nvGrpSpPr>
      <p:grpSpPr>
        <a:xfrm>
          <a:off x="0" y="0"/>
          <a:ext cx="0" cy="0"/>
          <a:chOff x="0" y="0"/>
          <a:chExt cx="0" cy="0"/>
        </a:xfrm>
      </p:grpSpPr>
      <p:sp>
        <p:nvSpPr>
          <p:cNvPr id="93" name="Google Shape;93;g2d43c785009_3_22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d43c785009_3_22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2d43c785009_3_22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2d43c785009_3_22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2d43c785009_3_22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8"/>
        <p:cNvGrpSpPr/>
        <p:nvPr/>
      </p:nvGrpSpPr>
      <p:grpSpPr>
        <a:xfrm>
          <a:off x="0" y="0"/>
          <a:ext cx="0" cy="0"/>
          <a:chOff x="0" y="0"/>
          <a:chExt cx="0" cy="0"/>
        </a:xfrm>
      </p:grpSpPr>
      <p:sp>
        <p:nvSpPr>
          <p:cNvPr id="99" name="Google Shape;99;g2d43c785009_3_224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d43c785009_3_224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d43c785009_3_22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2d43c785009_3_22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d43c785009_3_22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0"/>
        <p:cNvGrpSpPr/>
        <p:nvPr/>
      </p:nvGrpSpPr>
      <p:grpSpPr>
        <a:xfrm>
          <a:off x="0" y="0"/>
          <a:ext cx="0" cy="0"/>
          <a:chOff x="0" y="0"/>
          <a:chExt cx="0" cy="0"/>
        </a:xfrm>
      </p:grpSpPr>
      <p:sp>
        <p:nvSpPr>
          <p:cNvPr id="111" name="Google Shape;111;g2d43c785009_3_595"/>
          <p:cNvSpPr/>
          <p:nvPr/>
        </p:nvSpPr>
        <p:spPr>
          <a:xfrm>
            <a:off x="-5200" y="855800"/>
            <a:ext cx="12202500" cy="5146500"/>
          </a:xfrm>
          <a:prstGeom prst="rect">
            <a:avLst/>
          </a:prstGeom>
          <a:solidFill>
            <a:srgbClr val="EEE4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highlight>
                <a:srgbClr val="EEE4FF"/>
              </a:highlight>
              <a:latin typeface="Arial"/>
              <a:ea typeface="Arial"/>
              <a:cs typeface="Arial"/>
              <a:sym typeface="Arial"/>
            </a:endParaRPr>
          </a:p>
        </p:txBody>
      </p:sp>
      <p:sp>
        <p:nvSpPr>
          <p:cNvPr id="112" name="Google Shape;112;g2d43c785009_3_59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1pPr>
            <a:lvl2pPr lvl="1"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2pPr>
            <a:lvl3pPr lvl="2"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3pPr>
            <a:lvl4pPr lvl="3"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4pPr>
            <a:lvl5pPr lvl="4"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5pPr>
            <a:lvl6pPr lvl="5"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6pPr>
            <a:lvl7pPr lvl="6"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7pPr>
            <a:lvl8pPr lvl="7"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8pPr>
            <a:lvl9pPr lvl="8"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9pPr>
          </a:lstStyle>
          <a:p>
            <a:endParaRPr/>
          </a:p>
        </p:txBody>
      </p:sp>
      <p:sp>
        <p:nvSpPr>
          <p:cNvPr id="113" name="Google Shape;113;g2d43c785009_3_59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g2d43c785009_3_595"/>
          <p:cNvPicPr preferRelativeResize="0"/>
          <p:nvPr/>
        </p:nvPicPr>
        <p:blipFill rotWithShape="1">
          <a:blip r:embed="rId2">
            <a:alphaModFix/>
          </a:blip>
          <a:srcRect/>
          <a:stretch/>
        </p:blipFill>
        <p:spPr>
          <a:xfrm>
            <a:off x="11336683" y="275979"/>
            <a:ext cx="448235" cy="131833"/>
          </a:xfrm>
          <a:prstGeom prst="rect">
            <a:avLst/>
          </a:prstGeom>
          <a:noFill/>
          <a:ln>
            <a:noFill/>
          </a:ln>
        </p:spPr>
      </p:pic>
      <p:sp>
        <p:nvSpPr>
          <p:cNvPr id="115" name="Google Shape;115;g2d43c785009_3_595"/>
          <p:cNvSpPr/>
          <p:nvPr/>
        </p:nvSpPr>
        <p:spPr>
          <a:xfrm>
            <a:off x="55967" y="6103900"/>
            <a:ext cx="12038100" cy="70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Inter Light"/>
              <a:ea typeface="Inter Light"/>
              <a:cs typeface="Inter Light"/>
              <a:sym typeface="Inter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g2d43c785009_3_401"/>
          <p:cNvSpPr/>
          <p:nvPr/>
        </p:nvSpPr>
        <p:spPr>
          <a:xfrm>
            <a:off x="-5200" y="855800"/>
            <a:ext cx="12202500" cy="5146500"/>
          </a:xfrm>
          <a:prstGeom prst="rect">
            <a:avLst/>
          </a:prstGeom>
          <a:solidFill>
            <a:srgbClr val="FFDDE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highlight>
                <a:srgbClr val="EEE4FF"/>
              </a:highlight>
              <a:latin typeface="Arial"/>
              <a:ea typeface="Arial"/>
              <a:cs typeface="Arial"/>
              <a:sym typeface="Arial"/>
            </a:endParaRPr>
          </a:p>
        </p:txBody>
      </p:sp>
      <p:sp>
        <p:nvSpPr>
          <p:cNvPr id="118" name="Google Shape;118;g2d43c785009_3_40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1pPr>
            <a:lvl2pPr lvl="1"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2pPr>
            <a:lvl3pPr lvl="2"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3pPr>
            <a:lvl4pPr lvl="3"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4pPr>
            <a:lvl5pPr lvl="4"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5pPr>
            <a:lvl6pPr lvl="5"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6pPr>
            <a:lvl7pPr lvl="6"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7pPr>
            <a:lvl8pPr lvl="7"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8pPr>
            <a:lvl9pPr lvl="8" algn="ctr">
              <a:lnSpc>
                <a:spcPct val="100000"/>
              </a:lnSpc>
              <a:spcBef>
                <a:spcPts val="0"/>
              </a:spcBef>
              <a:spcAft>
                <a:spcPts val="0"/>
              </a:spcAft>
              <a:buClr>
                <a:srgbClr val="09103D"/>
              </a:buClr>
              <a:buSzPts val="4800"/>
              <a:buFont typeface="DM Sans Medium"/>
              <a:buNone/>
              <a:defRPr sz="4800">
                <a:solidFill>
                  <a:srgbClr val="09103D"/>
                </a:solidFill>
                <a:latin typeface="DM Sans Medium"/>
                <a:ea typeface="DM Sans Medium"/>
                <a:cs typeface="DM Sans Medium"/>
                <a:sym typeface="DM Sans Medium"/>
              </a:defRPr>
            </a:lvl9pPr>
          </a:lstStyle>
          <a:p>
            <a:endParaRPr/>
          </a:p>
        </p:txBody>
      </p:sp>
      <p:sp>
        <p:nvSpPr>
          <p:cNvPr id="119" name="Google Shape;119;g2d43c785009_3_40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g2d43c785009_3_401"/>
          <p:cNvPicPr preferRelativeResize="0"/>
          <p:nvPr/>
        </p:nvPicPr>
        <p:blipFill rotWithShape="1">
          <a:blip r:embed="rId2">
            <a:alphaModFix/>
          </a:blip>
          <a:srcRect/>
          <a:stretch/>
        </p:blipFill>
        <p:spPr>
          <a:xfrm>
            <a:off x="11336683" y="275979"/>
            <a:ext cx="448235" cy="131833"/>
          </a:xfrm>
          <a:prstGeom prst="rect">
            <a:avLst/>
          </a:prstGeom>
          <a:noFill/>
          <a:ln>
            <a:noFill/>
          </a:ln>
        </p:spPr>
      </p:pic>
      <p:sp>
        <p:nvSpPr>
          <p:cNvPr id="121" name="Google Shape;121;g2d43c785009_3_401"/>
          <p:cNvSpPr txBox="1"/>
          <p:nvPr/>
        </p:nvSpPr>
        <p:spPr>
          <a:xfrm>
            <a:off x="220400" y="179667"/>
            <a:ext cx="4572000" cy="324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79797"/>
                </a:solidFill>
                <a:latin typeface="DM Sans"/>
                <a:ea typeface="DM Sans"/>
                <a:cs typeface="DM Sans"/>
                <a:sym typeface="DM Sans"/>
              </a:rPr>
              <a:t>OKRs</a:t>
            </a:r>
            <a:endParaRPr sz="1100" b="0" i="0" u="none" strike="noStrike" cap="none">
              <a:solidFill>
                <a:srgbClr val="979797"/>
              </a:solidFill>
              <a:latin typeface="DM Sans"/>
              <a:ea typeface="DM Sans"/>
              <a:cs typeface="DM Sans"/>
              <a:sym typeface="DM Sans"/>
            </a:endParaRPr>
          </a:p>
        </p:txBody>
      </p:sp>
      <p:sp>
        <p:nvSpPr>
          <p:cNvPr id="122" name="Google Shape;122;g2d43c785009_3_401"/>
          <p:cNvSpPr/>
          <p:nvPr/>
        </p:nvSpPr>
        <p:spPr>
          <a:xfrm>
            <a:off x="55967" y="6103900"/>
            <a:ext cx="12038100" cy="70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Inter Light"/>
              <a:ea typeface="Inter Light"/>
              <a:cs typeface="Inter Light"/>
              <a:sym typeface="Inter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g2d43c785009_3_39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rgbClr val="214778"/>
              </a:buClr>
              <a:buSzPts val="6700"/>
              <a:buNone/>
              <a:defRPr sz="6700">
                <a:solidFill>
                  <a:srgbClr val="214778"/>
                </a:solidFill>
              </a:defRPr>
            </a:lvl1pPr>
            <a:lvl2pPr lvl="1" algn="ctr">
              <a:lnSpc>
                <a:spcPct val="100000"/>
              </a:lnSpc>
              <a:spcBef>
                <a:spcPts val="0"/>
              </a:spcBef>
              <a:spcAft>
                <a:spcPts val="0"/>
              </a:spcAft>
              <a:buSzPts val="6700"/>
              <a:buNone/>
              <a:defRPr sz="6700"/>
            </a:lvl2pPr>
            <a:lvl3pPr lvl="2" algn="ctr">
              <a:lnSpc>
                <a:spcPct val="100000"/>
              </a:lnSpc>
              <a:spcBef>
                <a:spcPts val="0"/>
              </a:spcBef>
              <a:spcAft>
                <a:spcPts val="0"/>
              </a:spcAft>
              <a:buSzPts val="6700"/>
              <a:buNone/>
              <a:defRPr sz="6700"/>
            </a:lvl3pPr>
            <a:lvl4pPr lvl="3" algn="ctr">
              <a:lnSpc>
                <a:spcPct val="100000"/>
              </a:lnSpc>
              <a:spcBef>
                <a:spcPts val="0"/>
              </a:spcBef>
              <a:spcAft>
                <a:spcPts val="0"/>
              </a:spcAft>
              <a:buSzPts val="6700"/>
              <a:buNone/>
              <a:defRPr sz="6700"/>
            </a:lvl4pPr>
            <a:lvl5pPr lvl="4" algn="ctr">
              <a:lnSpc>
                <a:spcPct val="100000"/>
              </a:lnSpc>
              <a:spcBef>
                <a:spcPts val="0"/>
              </a:spcBef>
              <a:spcAft>
                <a:spcPts val="0"/>
              </a:spcAft>
              <a:buSzPts val="6700"/>
              <a:buNone/>
              <a:defRPr sz="6700"/>
            </a:lvl5pPr>
            <a:lvl6pPr lvl="5" algn="ctr">
              <a:lnSpc>
                <a:spcPct val="100000"/>
              </a:lnSpc>
              <a:spcBef>
                <a:spcPts val="0"/>
              </a:spcBef>
              <a:spcAft>
                <a:spcPts val="0"/>
              </a:spcAft>
              <a:buSzPts val="6700"/>
              <a:buNone/>
              <a:defRPr sz="6700"/>
            </a:lvl6pPr>
            <a:lvl7pPr lvl="6" algn="ctr">
              <a:lnSpc>
                <a:spcPct val="100000"/>
              </a:lnSpc>
              <a:spcBef>
                <a:spcPts val="0"/>
              </a:spcBef>
              <a:spcAft>
                <a:spcPts val="0"/>
              </a:spcAft>
              <a:buSzPts val="6700"/>
              <a:buNone/>
              <a:defRPr sz="6700"/>
            </a:lvl7pPr>
            <a:lvl8pPr lvl="7" algn="ctr">
              <a:lnSpc>
                <a:spcPct val="100000"/>
              </a:lnSpc>
              <a:spcBef>
                <a:spcPts val="0"/>
              </a:spcBef>
              <a:spcAft>
                <a:spcPts val="0"/>
              </a:spcAft>
              <a:buSzPts val="6700"/>
              <a:buNone/>
              <a:defRPr sz="6700"/>
            </a:lvl8pPr>
            <a:lvl9pPr lvl="8" algn="ctr">
              <a:lnSpc>
                <a:spcPct val="100000"/>
              </a:lnSpc>
              <a:spcBef>
                <a:spcPts val="0"/>
              </a:spcBef>
              <a:spcAft>
                <a:spcPts val="0"/>
              </a:spcAft>
              <a:buSzPts val="6700"/>
              <a:buNone/>
              <a:defRPr sz="6700"/>
            </a:lvl9pPr>
          </a:lstStyle>
          <a:p>
            <a:endParaRPr/>
          </a:p>
        </p:txBody>
      </p:sp>
      <p:sp>
        <p:nvSpPr>
          <p:cNvPr id="125" name="Google Shape;125;g2d43c785009_3_39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6" name="Google Shape;126;g2d43c785009_3_39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g2d43c785009_3_392"/>
          <p:cNvPicPr preferRelativeResize="0"/>
          <p:nvPr/>
        </p:nvPicPr>
        <p:blipFill rotWithShape="1">
          <a:blip r:embed="rId2">
            <a:alphaModFix/>
          </a:blip>
          <a:srcRect/>
          <a:stretch/>
        </p:blipFill>
        <p:spPr>
          <a:xfrm>
            <a:off x="11336683" y="275979"/>
            <a:ext cx="448235" cy="131833"/>
          </a:xfrm>
          <a:prstGeom prst="rect">
            <a:avLst/>
          </a:prstGeom>
          <a:noFill/>
          <a:ln>
            <a:noFill/>
          </a:ln>
        </p:spPr>
      </p:pic>
      <p:sp>
        <p:nvSpPr>
          <p:cNvPr id="128" name="Google Shape;128;g2d43c785009_3_392"/>
          <p:cNvSpPr txBox="1"/>
          <p:nvPr/>
        </p:nvSpPr>
        <p:spPr>
          <a:xfrm>
            <a:off x="220400" y="179667"/>
            <a:ext cx="4572000" cy="324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79797"/>
                </a:solidFill>
                <a:latin typeface="DM Sans"/>
                <a:ea typeface="DM Sans"/>
                <a:cs typeface="DM Sans"/>
                <a:sym typeface="DM Sans"/>
              </a:rPr>
              <a:t>Board Meeting</a:t>
            </a:r>
            <a:endParaRPr sz="1100" b="0" i="0" u="none" strike="noStrike" cap="none">
              <a:solidFill>
                <a:srgbClr val="979797"/>
              </a:solidFill>
              <a:latin typeface="DM Sans"/>
              <a:ea typeface="DM Sans"/>
              <a:cs typeface="DM Sans"/>
              <a:sym typeface="DM Sans"/>
            </a:endParaRPr>
          </a:p>
        </p:txBody>
      </p:sp>
      <p:sp>
        <p:nvSpPr>
          <p:cNvPr id="129" name="Google Shape;129;g2d43c785009_3_392"/>
          <p:cNvSpPr/>
          <p:nvPr/>
        </p:nvSpPr>
        <p:spPr>
          <a:xfrm>
            <a:off x="-203200" y="-16433"/>
            <a:ext cx="297600" cy="6929100"/>
          </a:xfrm>
          <a:prstGeom prst="rect">
            <a:avLst/>
          </a:prstGeom>
          <a:solidFill>
            <a:srgbClr val="EEE4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30" name="Google Shape;130;g2d43c785009_3_392"/>
          <p:cNvPicPr preferRelativeResize="0"/>
          <p:nvPr/>
        </p:nvPicPr>
        <p:blipFill rotWithShape="1">
          <a:blip r:embed="rId3">
            <a:alphaModFix/>
          </a:blip>
          <a:srcRect/>
          <a:stretch/>
        </p:blipFill>
        <p:spPr>
          <a:xfrm>
            <a:off x="10784800" y="153650"/>
            <a:ext cx="376434" cy="376434"/>
          </a:xfrm>
          <a:prstGeom prst="rect">
            <a:avLst/>
          </a:prstGeom>
          <a:noFill/>
          <a:ln>
            <a:noFill/>
          </a:ln>
        </p:spPr>
      </p:pic>
      <p:sp>
        <p:nvSpPr>
          <p:cNvPr id="131" name="Google Shape;131;g2d43c785009_3_392"/>
          <p:cNvSpPr/>
          <p:nvPr/>
        </p:nvSpPr>
        <p:spPr>
          <a:xfrm>
            <a:off x="149600" y="6121733"/>
            <a:ext cx="11957100" cy="6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Inter Light"/>
              <a:ea typeface="Inter Light"/>
              <a:cs typeface="Inter Light"/>
              <a:sym typeface="Inter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2"/>
        <p:cNvGrpSpPr/>
        <p:nvPr/>
      </p:nvGrpSpPr>
      <p:grpSpPr>
        <a:xfrm>
          <a:off x="0" y="0"/>
          <a:ext cx="0" cy="0"/>
          <a:chOff x="0" y="0"/>
          <a:chExt cx="0" cy="0"/>
        </a:xfrm>
      </p:grpSpPr>
      <p:sp>
        <p:nvSpPr>
          <p:cNvPr id="23" name="Google Shape;23;g2d43c785009_3_2163"/>
          <p:cNvSpPr/>
          <p:nvPr/>
        </p:nvSpPr>
        <p:spPr>
          <a:xfrm>
            <a:off x="-54750" y="-130650"/>
            <a:ext cx="12301500" cy="7119300"/>
          </a:xfrm>
          <a:prstGeom prst="rect">
            <a:avLst/>
          </a:prstGeom>
          <a:solidFill>
            <a:srgbClr val="FFEEF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 name="Google Shape;24;g2d43c785009_3_2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2"/>
        <p:cNvGrpSpPr/>
        <p:nvPr/>
      </p:nvGrpSpPr>
      <p:grpSpPr>
        <a:xfrm>
          <a:off x="0" y="0"/>
          <a:ext cx="0" cy="0"/>
          <a:chOff x="0" y="0"/>
          <a:chExt cx="0" cy="0"/>
        </a:xfrm>
      </p:grpSpPr>
      <p:sp>
        <p:nvSpPr>
          <p:cNvPr id="133" name="Google Shape;133;g2d43c785009_3_408"/>
          <p:cNvSpPr txBox="1">
            <a:spLocks noGrp="1"/>
          </p:cNvSpPr>
          <p:nvPr>
            <p:ph type="title"/>
          </p:nvPr>
        </p:nvSpPr>
        <p:spPr>
          <a:xfrm>
            <a:off x="314000" y="2885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4" name="Google Shape;134;g2d43c785009_3_408"/>
          <p:cNvSpPr txBox="1">
            <a:spLocks noGrp="1"/>
          </p:cNvSpPr>
          <p:nvPr>
            <p:ph type="body" idx="1"/>
          </p:nvPr>
        </p:nvSpPr>
        <p:spPr>
          <a:xfrm>
            <a:off x="314000" y="12318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35" name="Google Shape;135;g2d43c785009_3_40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6"/>
        <p:cNvGrpSpPr/>
        <p:nvPr/>
      </p:nvGrpSpPr>
      <p:grpSpPr>
        <a:xfrm>
          <a:off x="0" y="0"/>
          <a:ext cx="0" cy="0"/>
          <a:chOff x="0" y="0"/>
          <a:chExt cx="0" cy="0"/>
        </a:xfrm>
      </p:grpSpPr>
      <p:sp>
        <p:nvSpPr>
          <p:cNvPr id="137" name="Google Shape;137;g2d43c785009_3_412"/>
          <p:cNvSpPr txBox="1">
            <a:spLocks noGrp="1"/>
          </p:cNvSpPr>
          <p:nvPr>
            <p:ph type="title"/>
          </p:nvPr>
        </p:nvSpPr>
        <p:spPr>
          <a:xfrm>
            <a:off x="314000" y="2885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8" name="Google Shape;138;g2d43c785009_3_41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39" name="Google Shape;139;g2d43c785009_3_41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40" name="Google Shape;140;g2d43c785009_3_4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g2d43c785009_3_417"/>
          <p:cNvSpPr txBox="1">
            <a:spLocks noGrp="1"/>
          </p:cNvSpPr>
          <p:nvPr>
            <p:ph type="title"/>
          </p:nvPr>
        </p:nvSpPr>
        <p:spPr>
          <a:xfrm>
            <a:off x="314000" y="2885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3" name="Google Shape;143;g2d43c785009_3_4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g2d43c785009_3_420"/>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46" name="Google Shape;146;g2d43c785009_3_420"/>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47" name="Google Shape;147;g2d43c785009_3_4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g2d43c785009_3_42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50" name="Google Shape;150;g2d43c785009_3_4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1"/>
        <p:cNvGrpSpPr/>
        <p:nvPr/>
      </p:nvGrpSpPr>
      <p:grpSpPr>
        <a:xfrm>
          <a:off x="0" y="0"/>
          <a:ext cx="0" cy="0"/>
          <a:chOff x="0" y="0"/>
          <a:chExt cx="0" cy="0"/>
        </a:xfrm>
      </p:grpSpPr>
      <p:sp>
        <p:nvSpPr>
          <p:cNvPr id="152" name="Google Shape;152;g2d43c785009_3_42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2d43c785009_3_42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54" name="Google Shape;154;g2d43c785009_3_427"/>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5" name="Google Shape;155;g2d43c785009_3_427"/>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56" name="Google Shape;156;g2d43c785009_3_4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7"/>
        <p:cNvGrpSpPr/>
        <p:nvPr/>
      </p:nvGrpSpPr>
      <p:grpSpPr>
        <a:xfrm>
          <a:off x="0" y="0"/>
          <a:ext cx="0" cy="0"/>
          <a:chOff x="0" y="0"/>
          <a:chExt cx="0" cy="0"/>
        </a:xfrm>
      </p:grpSpPr>
      <p:sp>
        <p:nvSpPr>
          <p:cNvPr id="158" name="Google Shape;158;g2d43c785009_3_433"/>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1700"/>
              <a:buNone/>
              <a:defRPr/>
            </a:lvl1pPr>
          </a:lstStyle>
          <a:p>
            <a:endParaRPr/>
          </a:p>
        </p:txBody>
      </p:sp>
      <p:sp>
        <p:nvSpPr>
          <p:cNvPr id="159" name="Google Shape;159;g2d43c785009_3_4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sp>
        <p:nvSpPr>
          <p:cNvPr id="161" name="Google Shape;161;g2d43c785009_3_436"/>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62" name="Google Shape;162;g2d43c785009_3_436"/>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36550" algn="ctr">
              <a:lnSpc>
                <a:spcPct val="115000"/>
              </a:lnSpc>
              <a:spcBef>
                <a:spcPts val="0"/>
              </a:spcBef>
              <a:spcAft>
                <a:spcPts val="0"/>
              </a:spcAft>
              <a:buSzPts val="1700"/>
              <a:buChar char="●"/>
              <a:defRPr/>
            </a:lvl1pPr>
            <a:lvl2pPr marL="914400" lvl="1" indent="-323850" algn="ctr">
              <a:lnSpc>
                <a:spcPct val="115000"/>
              </a:lnSpc>
              <a:spcBef>
                <a:spcPts val="0"/>
              </a:spcBef>
              <a:spcAft>
                <a:spcPts val="0"/>
              </a:spcAft>
              <a:buSzPts val="1500"/>
              <a:buChar char="○"/>
              <a:defRPr/>
            </a:lvl2pPr>
            <a:lvl3pPr marL="1371600" lvl="2" indent="-323850" algn="ctr">
              <a:lnSpc>
                <a:spcPct val="115000"/>
              </a:lnSpc>
              <a:spcBef>
                <a:spcPts val="0"/>
              </a:spcBef>
              <a:spcAft>
                <a:spcPts val="0"/>
              </a:spcAft>
              <a:buSzPts val="1500"/>
              <a:buChar char="■"/>
              <a:defRPr/>
            </a:lvl3pPr>
            <a:lvl4pPr marL="1828800" lvl="3" indent="-323850" algn="ctr">
              <a:lnSpc>
                <a:spcPct val="115000"/>
              </a:lnSpc>
              <a:spcBef>
                <a:spcPts val="0"/>
              </a:spcBef>
              <a:spcAft>
                <a:spcPts val="0"/>
              </a:spcAft>
              <a:buSzPts val="1500"/>
              <a:buChar char="●"/>
              <a:defRPr/>
            </a:lvl4pPr>
            <a:lvl5pPr marL="2286000" lvl="4" indent="-323850" algn="ctr">
              <a:lnSpc>
                <a:spcPct val="115000"/>
              </a:lnSpc>
              <a:spcBef>
                <a:spcPts val="0"/>
              </a:spcBef>
              <a:spcAft>
                <a:spcPts val="0"/>
              </a:spcAft>
              <a:buSzPts val="1500"/>
              <a:buChar char="○"/>
              <a:defRPr/>
            </a:lvl5pPr>
            <a:lvl6pPr marL="2743200" lvl="5" indent="-323850" algn="ctr">
              <a:lnSpc>
                <a:spcPct val="115000"/>
              </a:lnSpc>
              <a:spcBef>
                <a:spcPts val="0"/>
              </a:spcBef>
              <a:spcAft>
                <a:spcPts val="0"/>
              </a:spcAft>
              <a:buSzPts val="1500"/>
              <a:buChar char="■"/>
              <a:defRPr/>
            </a:lvl6pPr>
            <a:lvl7pPr marL="3200400" lvl="6" indent="-323850" algn="ctr">
              <a:lnSpc>
                <a:spcPct val="115000"/>
              </a:lnSpc>
              <a:spcBef>
                <a:spcPts val="0"/>
              </a:spcBef>
              <a:spcAft>
                <a:spcPts val="0"/>
              </a:spcAft>
              <a:buSzPts val="1500"/>
              <a:buChar char="●"/>
              <a:defRPr/>
            </a:lvl7pPr>
            <a:lvl8pPr marL="3657600" lvl="7" indent="-323850" algn="ctr">
              <a:lnSpc>
                <a:spcPct val="115000"/>
              </a:lnSpc>
              <a:spcBef>
                <a:spcPts val="0"/>
              </a:spcBef>
              <a:spcAft>
                <a:spcPts val="0"/>
              </a:spcAft>
              <a:buSzPts val="1500"/>
              <a:buChar char="○"/>
              <a:defRPr/>
            </a:lvl8pPr>
            <a:lvl9pPr marL="4114800" lvl="8" indent="-323850" algn="ctr">
              <a:lnSpc>
                <a:spcPct val="115000"/>
              </a:lnSpc>
              <a:spcBef>
                <a:spcPts val="0"/>
              </a:spcBef>
              <a:spcAft>
                <a:spcPts val="0"/>
              </a:spcAft>
              <a:buSzPts val="1500"/>
              <a:buChar char="■"/>
              <a:defRPr/>
            </a:lvl9pPr>
          </a:lstStyle>
          <a:p>
            <a:endParaRPr/>
          </a:p>
        </p:txBody>
      </p:sp>
      <p:sp>
        <p:nvSpPr>
          <p:cNvPr id="163" name="Google Shape;163;g2d43c785009_3_4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g2d43c785009_3_4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pic>
        <p:nvPicPr>
          <p:cNvPr id="166" name="Google Shape;166;g2d43c785009_3_440"/>
          <p:cNvPicPr preferRelativeResize="0"/>
          <p:nvPr/>
        </p:nvPicPr>
        <p:blipFill rotWithShape="1">
          <a:blip r:embed="rId2">
            <a:alphaModFix/>
          </a:blip>
          <a:srcRect/>
          <a:stretch/>
        </p:blipFill>
        <p:spPr>
          <a:xfrm>
            <a:off x="11336683" y="275979"/>
            <a:ext cx="448235" cy="131833"/>
          </a:xfrm>
          <a:prstGeom prst="rect">
            <a:avLst/>
          </a:prstGeom>
          <a:noFill/>
          <a:ln>
            <a:noFill/>
          </a:ln>
        </p:spPr>
      </p:pic>
      <p:sp>
        <p:nvSpPr>
          <p:cNvPr id="167" name="Google Shape;167;g2d43c785009_3_440"/>
          <p:cNvSpPr txBox="1"/>
          <p:nvPr/>
        </p:nvSpPr>
        <p:spPr>
          <a:xfrm>
            <a:off x="220400" y="179667"/>
            <a:ext cx="4572000" cy="324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979797"/>
                </a:solidFill>
                <a:latin typeface="DM Sans"/>
                <a:ea typeface="DM Sans"/>
                <a:cs typeface="DM Sans"/>
                <a:sym typeface="DM Sans"/>
              </a:rPr>
              <a:t>Board Meeting</a:t>
            </a:r>
            <a:endParaRPr sz="1100" b="0" i="0" u="none" strike="noStrike" cap="none">
              <a:solidFill>
                <a:srgbClr val="979797"/>
              </a:solidFill>
              <a:latin typeface="DM Sans"/>
              <a:ea typeface="DM Sans"/>
              <a:cs typeface="DM Sans"/>
              <a:sym typeface="DM Sans"/>
            </a:endParaRPr>
          </a:p>
        </p:txBody>
      </p:sp>
      <p:sp>
        <p:nvSpPr>
          <p:cNvPr id="168" name="Google Shape;168;g2d43c785009_3_440"/>
          <p:cNvSpPr/>
          <p:nvPr/>
        </p:nvSpPr>
        <p:spPr>
          <a:xfrm>
            <a:off x="-101600" y="-16433"/>
            <a:ext cx="251100" cy="6929100"/>
          </a:xfrm>
          <a:prstGeom prst="rect">
            <a:avLst/>
          </a:prstGeom>
          <a:solidFill>
            <a:srgbClr val="EEE4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69" name="Google Shape;169;g2d43c785009_3_440"/>
          <p:cNvPicPr preferRelativeResize="0"/>
          <p:nvPr/>
        </p:nvPicPr>
        <p:blipFill rotWithShape="1">
          <a:blip r:embed="rId3">
            <a:alphaModFix/>
          </a:blip>
          <a:srcRect/>
          <a:stretch/>
        </p:blipFill>
        <p:spPr>
          <a:xfrm>
            <a:off x="10784800" y="153650"/>
            <a:ext cx="376434" cy="37643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apositiva de título 1">
  <p:cSld name="TITLE_1">
    <p:spTree>
      <p:nvGrpSpPr>
        <p:cNvPr id="1" name="Shape 176"/>
        <p:cNvGrpSpPr/>
        <p:nvPr/>
      </p:nvGrpSpPr>
      <p:grpSpPr>
        <a:xfrm>
          <a:off x="0" y="0"/>
          <a:ext cx="0" cy="0"/>
          <a:chOff x="0" y="0"/>
          <a:chExt cx="0" cy="0"/>
        </a:xfrm>
      </p:grpSpPr>
      <p:sp>
        <p:nvSpPr>
          <p:cNvPr id="177" name="Google Shape;177;g2d43c785009_3_23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8" name="Google Shape;178;g2d43c785009_3_2399"/>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179" name="Google Shape;179;g2d43c785009_3_2399"/>
          <p:cNvSpPr/>
          <p:nvPr/>
        </p:nvSpPr>
        <p:spPr>
          <a:xfrm>
            <a:off x="0" y="803550"/>
            <a:ext cx="1343400" cy="5250900"/>
          </a:xfrm>
          <a:prstGeom prst="rect">
            <a:avLst/>
          </a:prstGeom>
          <a:solidFill>
            <a:srgbClr val="CDAE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d43c785009_3_2399"/>
          <p:cNvSpPr/>
          <p:nvPr/>
        </p:nvSpPr>
        <p:spPr>
          <a:xfrm>
            <a:off x="1343400" y="803550"/>
            <a:ext cx="7143600" cy="5250900"/>
          </a:xfrm>
          <a:prstGeom prst="rect">
            <a:avLst/>
          </a:prstGeom>
          <a:solidFill>
            <a:srgbClr val="DECA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d43c785009_3_2399"/>
          <p:cNvSpPr/>
          <p:nvPr/>
        </p:nvSpPr>
        <p:spPr>
          <a:xfrm>
            <a:off x="8487000" y="803550"/>
            <a:ext cx="3761100" cy="5250900"/>
          </a:xfrm>
          <a:prstGeom prst="rect">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2">
  <p:cSld name="TITLE_2">
    <p:spTree>
      <p:nvGrpSpPr>
        <p:cNvPr id="1" name="Shape 25"/>
        <p:cNvGrpSpPr/>
        <p:nvPr/>
      </p:nvGrpSpPr>
      <p:grpSpPr>
        <a:xfrm>
          <a:off x="0" y="0"/>
          <a:ext cx="0" cy="0"/>
          <a:chOff x="0" y="0"/>
          <a:chExt cx="0" cy="0"/>
        </a:xfrm>
      </p:grpSpPr>
      <p:sp>
        <p:nvSpPr>
          <p:cNvPr id="26" name="Google Shape;26;g2d43c785009_3_2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g2d43c785009_3_2166"/>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28" name="Google Shape;28;g2d43c785009_3_2166"/>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a:t>
            </a:r>
            <a:endParaRPr sz="1000" b="0" i="0" u="none" strike="noStrike" cap="none">
              <a:solidFill>
                <a:srgbClr val="979797"/>
              </a:solidFill>
              <a:latin typeface="DM Sans"/>
              <a:ea typeface="DM Sans"/>
              <a:cs typeface="DM Sans"/>
              <a:sym typeface="DM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82"/>
        <p:cNvGrpSpPr/>
        <p:nvPr/>
      </p:nvGrpSpPr>
      <p:grpSpPr>
        <a:xfrm>
          <a:off x="0" y="0"/>
          <a:ext cx="0" cy="0"/>
          <a:chOff x="0" y="0"/>
          <a:chExt cx="0" cy="0"/>
        </a:xfrm>
      </p:grpSpPr>
      <p:sp>
        <p:nvSpPr>
          <p:cNvPr id="183" name="Google Shape;183;g2d43c785009_3_2392"/>
          <p:cNvSpPr/>
          <p:nvPr/>
        </p:nvSpPr>
        <p:spPr>
          <a:xfrm>
            <a:off x="-54750" y="-130650"/>
            <a:ext cx="12301500" cy="7119300"/>
          </a:xfrm>
          <a:prstGeom prst="rect">
            <a:avLst/>
          </a:prstGeom>
          <a:solidFill>
            <a:srgbClr val="FFEEF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 name="Google Shape;184;g2d43c785009_3_23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positiva de título 2">
  <p:cSld name="TITLE_2">
    <p:spTree>
      <p:nvGrpSpPr>
        <p:cNvPr id="1" name="Shape 185"/>
        <p:cNvGrpSpPr/>
        <p:nvPr/>
      </p:nvGrpSpPr>
      <p:grpSpPr>
        <a:xfrm>
          <a:off x="0" y="0"/>
          <a:ext cx="0" cy="0"/>
          <a:chOff x="0" y="0"/>
          <a:chExt cx="0" cy="0"/>
        </a:xfrm>
      </p:grpSpPr>
      <p:sp>
        <p:nvSpPr>
          <p:cNvPr id="186" name="Google Shape;186;g2d43c785009_3_23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g2d43c785009_3_2395"/>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188" name="Google Shape;188;g2d43c785009_3_2395"/>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a:t>
            </a:r>
            <a:endParaRPr sz="1000" b="0" i="0" u="none" strike="noStrike" cap="none">
              <a:solidFill>
                <a:srgbClr val="979797"/>
              </a:solidFill>
              <a:latin typeface="DM Sans"/>
              <a:ea typeface="DM Sans"/>
              <a:cs typeface="DM Sans"/>
              <a:sym typeface="DM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apositiva de título 1 1">
  <p:cSld name="TITLE_1_1">
    <p:spTree>
      <p:nvGrpSpPr>
        <p:cNvPr id="1" name="Shape 189"/>
        <p:cNvGrpSpPr/>
        <p:nvPr/>
      </p:nvGrpSpPr>
      <p:grpSpPr>
        <a:xfrm>
          <a:off x="0" y="0"/>
          <a:ext cx="0" cy="0"/>
          <a:chOff x="0" y="0"/>
          <a:chExt cx="0" cy="0"/>
        </a:xfrm>
      </p:grpSpPr>
      <p:sp>
        <p:nvSpPr>
          <p:cNvPr id="190" name="Google Shape;190;g2d43c785009_3_24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1" name="Google Shape;191;g2d43c785009_3_2406"/>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192" name="Google Shape;192;g2d43c785009_3_2406"/>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 Review</a:t>
            </a:r>
            <a:endParaRPr sz="1000" b="0" i="0" u="none" strike="noStrike" cap="none">
              <a:solidFill>
                <a:srgbClr val="979797"/>
              </a:solidFill>
              <a:latin typeface="DM Sans"/>
              <a:ea typeface="DM Sans"/>
              <a:cs typeface="DM Sans"/>
              <a:sym typeface="DM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193"/>
        <p:cNvGrpSpPr/>
        <p:nvPr/>
      </p:nvGrpSpPr>
      <p:grpSpPr>
        <a:xfrm>
          <a:off x="0" y="0"/>
          <a:ext cx="0" cy="0"/>
          <a:chOff x="0" y="0"/>
          <a:chExt cx="0" cy="0"/>
        </a:xfrm>
      </p:grpSpPr>
      <p:sp>
        <p:nvSpPr>
          <p:cNvPr id="194" name="Google Shape;194;g2d43c785009_3_2410"/>
          <p:cNvSpPr txBox="1">
            <a:spLocks noGrp="1"/>
          </p:cNvSpPr>
          <p:nvPr>
            <p:ph type="title"/>
          </p:nvPr>
        </p:nvSpPr>
        <p:spPr>
          <a:xfrm>
            <a:off x="511687" y="365125"/>
            <a:ext cx="2484900" cy="84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DM Sans"/>
              <a:buNone/>
              <a:defRPr b="0"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2d43c785009_3_2410"/>
          <p:cNvSpPr txBox="1">
            <a:spLocks noGrp="1"/>
          </p:cNvSpPr>
          <p:nvPr>
            <p:ph type="body" idx="1"/>
          </p:nvPr>
        </p:nvSpPr>
        <p:spPr>
          <a:xfrm>
            <a:off x="462138" y="2511424"/>
            <a:ext cx="5634000" cy="2825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080E3E"/>
              </a:buClr>
              <a:buSzPts val="1550"/>
              <a:buFont typeface="Arial"/>
              <a:buNone/>
              <a:defRPr sz="1550" b="0" i="0">
                <a:solidFill>
                  <a:srgbClr val="080E3E"/>
                </a:solidFill>
                <a:latin typeface="DM Sans"/>
                <a:ea typeface="DM Sans"/>
                <a:cs typeface="DM Sans"/>
                <a:sym typeface="DM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 blanco 1">
  <p:cSld name="1_En blanco 2">
    <p:spTree>
      <p:nvGrpSpPr>
        <p:cNvPr id="1" name="Shape 196"/>
        <p:cNvGrpSpPr/>
        <p:nvPr/>
      </p:nvGrpSpPr>
      <p:grpSpPr>
        <a:xfrm>
          <a:off x="0" y="0"/>
          <a:ext cx="0" cy="0"/>
          <a:chOff x="0" y="0"/>
          <a:chExt cx="0" cy="0"/>
        </a:xfrm>
      </p:grpSpPr>
      <p:sp>
        <p:nvSpPr>
          <p:cNvPr id="197" name="Google Shape;197;g2d43c785009_3_24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8" name="Google Shape;198;g2d43c785009_3_24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9" name="Google Shape;199;g2d43c785009_3_24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g2d43c785009_3_2413"/>
          <p:cNvSpPr/>
          <p:nvPr/>
        </p:nvSpPr>
        <p:spPr>
          <a:xfrm>
            <a:off x="0" y="0"/>
            <a:ext cx="12192000" cy="6858000"/>
          </a:xfrm>
          <a:prstGeom prst="rect">
            <a:avLst/>
          </a:prstGeom>
          <a:solidFill>
            <a:srgbClr val="CDAEFF">
              <a:alpha val="2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01"/>
        <p:cNvGrpSpPr/>
        <p:nvPr/>
      </p:nvGrpSpPr>
      <p:grpSpPr>
        <a:xfrm>
          <a:off x="0" y="0"/>
          <a:ext cx="0" cy="0"/>
          <a:chOff x="0" y="0"/>
          <a:chExt cx="0" cy="0"/>
        </a:xfrm>
      </p:grpSpPr>
      <p:sp>
        <p:nvSpPr>
          <p:cNvPr id="202" name="Google Shape;202;g2d43c785009_3_24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2d43c785009_3_24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g2d43c785009_3_24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2d43c785009_3_24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2d43c785009_3_24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07"/>
        <p:cNvGrpSpPr/>
        <p:nvPr/>
      </p:nvGrpSpPr>
      <p:grpSpPr>
        <a:xfrm>
          <a:off x="0" y="0"/>
          <a:ext cx="0" cy="0"/>
          <a:chOff x="0" y="0"/>
          <a:chExt cx="0" cy="0"/>
        </a:xfrm>
      </p:grpSpPr>
      <p:sp>
        <p:nvSpPr>
          <p:cNvPr id="208" name="Google Shape;208;g2d43c785009_3_242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2d43c785009_3_242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0" name="Google Shape;210;g2d43c785009_3_24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2d43c785009_3_24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g2d43c785009_3_24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3"/>
        <p:cNvGrpSpPr/>
        <p:nvPr/>
      </p:nvGrpSpPr>
      <p:grpSpPr>
        <a:xfrm>
          <a:off x="0" y="0"/>
          <a:ext cx="0" cy="0"/>
          <a:chOff x="0" y="0"/>
          <a:chExt cx="0" cy="0"/>
        </a:xfrm>
      </p:grpSpPr>
      <p:sp>
        <p:nvSpPr>
          <p:cNvPr id="214" name="Google Shape;214;g2d43c785009_3_24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2d43c785009_3_24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g2d43c785009_3_24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g2d43c785009_3_24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2d43c785009_3_24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g2d43c785009_3_24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20"/>
        <p:cNvGrpSpPr/>
        <p:nvPr/>
      </p:nvGrpSpPr>
      <p:grpSpPr>
        <a:xfrm>
          <a:off x="0" y="0"/>
          <a:ext cx="0" cy="0"/>
          <a:chOff x="0" y="0"/>
          <a:chExt cx="0" cy="0"/>
        </a:xfrm>
      </p:grpSpPr>
      <p:sp>
        <p:nvSpPr>
          <p:cNvPr id="221" name="Google Shape;221;g2d43c785009_3_24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2d43c785009_3_243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g2d43c785009_3_243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g2d43c785009_3_243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g2d43c785009_3_243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g2d43c785009_3_24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2d43c785009_3_24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2d43c785009_3_24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29"/>
        <p:cNvGrpSpPr/>
        <p:nvPr/>
      </p:nvGrpSpPr>
      <p:grpSpPr>
        <a:xfrm>
          <a:off x="0" y="0"/>
          <a:ext cx="0" cy="0"/>
          <a:chOff x="0" y="0"/>
          <a:chExt cx="0" cy="0"/>
        </a:xfrm>
      </p:grpSpPr>
      <p:sp>
        <p:nvSpPr>
          <p:cNvPr id="230" name="Google Shape;230;g2d43c785009_3_24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2d43c785009_3_24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2d43c785009_3_24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2d43c785009_3_24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1">
  <p:cSld name="TITLE_1">
    <p:spTree>
      <p:nvGrpSpPr>
        <p:cNvPr id="1" name="Shape 29"/>
        <p:cNvGrpSpPr/>
        <p:nvPr/>
      </p:nvGrpSpPr>
      <p:grpSpPr>
        <a:xfrm>
          <a:off x="0" y="0"/>
          <a:ext cx="0" cy="0"/>
          <a:chOff x="0" y="0"/>
          <a:chExt cx="0" cy="0"/>
        </a:xfrm>
      </p:grpSpPr>
      <p:sp>
        <p:nvSpPr>
          <p:cNvPr id="30" name="Google Shape;30;g2d43c785009_3_2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2d43c785009_3_2170"/>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32" name="Google Shape;32;g2d43c785009_3_2170"/>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 | The Challenge</a:t>
            </a:r>
            <a:endParaRPr sz="1000" b="0" i="0" u="none" strike="noStrike" cap="none">
              <a:solidFill>
                <a:srgbClr val="979797"/>
              </a:solidFill>
              <a:latin typeface="DM Sans"/>
              <a:ea typeface="DM Sans"/>
              <a:cs typeface="DM Sans"/>
              <a:sym typeface="DM Sans"/>
            </a:endParaRPr>
          </a:p>
        </p:txBody>
      </p:sp>
      <p:sp>
        <p:nvSpPr>
          <p:cNvPr id="33" name="Google Shape;33;g2d43c785009_3_2170"/>
          <p:cNvSpPr/>
          <p:nvPr/>
        </p:nvSpPr>
        <p:spPr>
          <a:xfrm>
            <a:off x="0" y="0"/>
            <a:ext cx="302700" cy="6858000"/>
          </a:xfrm>
          <a:prstGeom prst="rect">
            <a:avLst/>
          </a:prstGeom>
          <a:solidFill>
            <a:srgbClr val="FEC4B0"/>
          </a:solidFill>
          <a:ln w="9525" cap="flat" cmpd="sng">
            <a:solidFill>
              <a:srgbClr val="FEC4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4"/>
        <p:cNvGrpSpPr/>
        <p:nvPr/>
      </p:nvGrpSpPr>
      <p:grpSpPr>
        <a:xfrm>
          <a:off x="0" y="0"/>
          <a:ext cx="0" cy="0"/>
          <a:chOff x="0" y="0"/>
          <a:chExt cx="0" cy="0"/>
        </a:xfrm>
      </p:grpSpPr>
      <p:sp>
        <p:nvSpPr>
          <p:cNvPr id="235" name="Google Shape;235;g2d43c785009_3_24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2d43c785009_3_24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g2d43c785009_3_24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38"/>
        <p:cNvGrpSpPr/>
        <p:nvPr/>
      </p:nvGrpSpPr>
      <p:grpSpPr>
        <a:xfrm>
          <a:off x="0" y="0"/>
          <a:ext cx="0" cy="0"/>
          <a:chOff x="0" y="0"/>
          <a:chExt cx="0" cy="0"/>
        </a:xfrm>
      </p:grpSpPr>
      <p:sp>
        <p:nvSpPr>
          <p:cNvPr id="239" name="Google Shape;239;g2d43c785009_3_24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2d43c785009_3_245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1" name="Google Shape;241;g2d43c785009_3_245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2" name="Google Shape;242;g2d43c785009_3_24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2d43c785009_3_24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2d43c785009_3_24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45"/>
        <p:cNvGrpSpPr/>
        <p:nvPr/>
      </p:nvGrpSpPr>
      <p:grpSpPr>
        <a:xfrm>
          <a:off x="0" y="0"/>
          <a:ext cx="0" cy="0"/>
          <a:chOff x="0" y="0"/>
          <a:chExt cx="0" cy="0"/>
        </a:xfrm>
      </p:grpSpPr>
      <p:sp>
        <p:nvSpPr>
          <p:cNvPr id="246" name="Google Shape;246;g2d43c785009_3_24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2d43c785009_3_2462"/>
          <p:cNvSpPr>
            <a:spLocks noGrp="1"/>
          </p:cNvSpPr>
          <p:nvPr>
            <p:ph type="pic" idx="2"/>
          </p:nvPr>
        </p:nvSpPr>
        <p:spPr>
          <a:xfrm>
            <a:off x="5183188" y="987425"/>
            <a:ext cx="6172200" cy="4873500"/>
          </a:xfrm>
          <a:prstGeom prst="rect">
            <a:avLst/>
          </a:prstGeom>
          <a:noFill/>
          <a:ln>
            <a:noFill/>
          </a:ln>
        </p:spPr>
      </p:sp>
      <p:sp>
        <p:nvSpPr>
          <p:cNvPr id="248" name="Google Shape;248;g2d43c785009_3_246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9" name="Google Shape;249;g2d43c785009_3_24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g2d43c785009_3_24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2d43c785009_3_24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52"/>
        <p:cNvGrpSpPr/>
        <p:nvPr/>
      </p:nvGrpSpPr>
      <p:grpSpPr>
        <a:xfrm>
          <a:off x="0" y="0"/>
          <a:ext cx="0" cy="0"/>
          <a:chOff x="0" y="0"/>
          <a:chExt cx="0" cy="0"/>
        </a:xfrm>
      </p:grpSpPr>
      <p:sp>
        <p:nvSpPr>
          <p:cNvPr id="253" name="Google Shape;253;g2d43c785009_3_24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2d43c785009_3_246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g2d43c785009_3_24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g2d43c785009_3_24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2d43c785009_3_24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58"/>
        <p:cNvGrpSpPr/>
        <p:nvPr/>
      </p:nvGrpSpPr>
      <p:grpSpPr>
        <a:xfrm>
          <a:off x="0" y="0"/>
          <a:ext cx="0" cy="0"/>
          <a:chOff x="0" y="0"/>
          <a:chExt cx="0" cy="0"/>
        </a:xfrm>
      </p:grpSpPr>
      <p:sp>
        <p:nvSpPr>
          <p:cNvPr id="259" name="Google Shape;259;g2d43c785009_3_247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2d43c785009_3_247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g2d43c785009_3_24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g2d43c785009_3_24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2d43c785009_3_24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apositiva de título 1">
  <p:cSld name="TITLE_1">
    <p:spTree>
      <p:nvGrpSpPr>
        <p:cNvPr id="1" name="Shape 270"/>
        <p:cNvGrpSpPr/>
        <p:nvPr/>
      </p:nvGrpSpPr>
      <p:grpSpPr>
        <a:xfrm>
          <a:off x="0" y="0"/>
          <a:ext cx="0" cy="0"/>
          <a:chOff x="0" y="0"/>
          <a:chExt cx="0" cy="0"/>
        </a:xfrm>
      </p:grpSpPr>
      <p:sp>
        <p:nvSpPr>
          <p:cNvPr id="271" name="Google Shape;271;g2d43c785009_3_457"/>
          <p:cNvSpPr/>
          <p:nvPr/>
        </p:nvSpPr>
        <p:spPr>
          <a:xfrm>
            <a:off x="11989125" y="1691100"/>
            <a:ext cx="202800" cy="5166900"/>
          </a:xfrm>
          <a:prstGeom prst="rect">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2d43c785009_3_4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3" name="Google Shape;273;g2d43c785009_3_457"/>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274" name="Google Shape;274;g2d43c785009_3_457"/>
          <p:cNvSpPr/>
          <p:nvPr/>
        </p:nvSpPr>
        <p:spPr>
          <a:xfrm>
            <a:off x="11989125" y="0"/>
            <a:ext cx="202800" cy="5166900"/>
          </a:xfrm>
          <a:prstGeom prst="rect">
            <a:avLst/>
          </a:prstGeom>
          <a:solidFill>
            <a:srgbClr val="CDAE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5"/>
        <p:cNvGrpSpPr/>
        <p:nvPr/>
      </p:nvGrpSpPr>
      <p:grpSpPr>
        <a:xfrm>
          <a:off x="0" y="0"/>
          <a:ext cx="0" cy="0"/>
          <a:chOff x="0" y="0"/>
          <a:chExt cx="0" cy="0"/>
        </a:xfrm>
      </p:grpSpPr>
      <p:sp>
        <p:nvSpPr>
          <p:cNvPr id="276" name="Google Shape;276;g2d43c785009_3_4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7" name="Google Shape;277;g2d43c785009_3_452"/>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278" name="Google Shape;278;g2d43c785009_3_452"/>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a:t>
            </a:r>
            <a:endParaRPr sz="1000" b="0" i="0" u="none" strike="noStrike" cap="none">
              <a:solidFill>
                <a:srgbClr val="979797"/>
              </a:solidFill>
              <a:latin typeface="DM Sans"/>
              <a:ea typeface="DM Sans"/>
              <a:cs typeface="DM Sans"/>
              <a:sym typeface="DM Sans"/>
            </a:endParaRPr>
          </a:p>
        </p:txBody>
      </p:sp>
      <p:sp>
        <p:nvSpPr>
          <p:cNvPr id="279" name="Google Shape;279;g2d43c785009_3_452"/>
          <p:cNvSpPr/>
          <p:nvPr/>
        </p:nvSpPr>
        <p:spPr>
          <a:xfrm>
            <a:off x="0" y="0"/>
            <a:ext cx="302700" cy="6858000"/>
          </a:xfrm>
          <a:prstGeom prst="rect">
            <a:avLst/>
          </a:prstGeom>
          <a:solidFill>
            <a:srgbClr val="FFDDEB"/>
          </a:solidFill>
          <a:ln w="9525" cap="flat" cmpd="sng">
            <a:solidFill>
              <a:srgbClr val="FFDDE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apositiva de título 1 2">
  <p:cSld name="TITLE_1_2">
    <p:spTree>
      <p:nvGrpSpPr>
        <p:cNvPr id="1" name="Shape 280"/>
        <p:cNvGrpSpPr/>
        <p:nvPr/>
      </p:nvGrpSpPr>
      <p:grpSpPr>
        <a:xfrm>
          <a:off x="0" y="0"/>
          <a:ext cx="0" cy="0"/>
          <a:chOff x="0" y="0"/>
          <a:chExt cx="0" cy="0"/>
        </a:xfrm>
      </p:grpSpPr>
      <p:sp>
        <p:nvSpPr>
          <p:cNvPr id="281" name="Google Shape;281;g2d43c785009_3_6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2" name="Google Shape;282;g2d43c785009_3_614"/>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283" name="Google Shape;283;g2d43c785009_3_614"/>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 | Saas Metrics</a:t>
            </a:r>
            <a:endParaRPr sz="1000" b="0" i="0" u="none" strike="noStrike" cap="none">
              <a:solidFill>
                <a:srgbClr val="979797"/>
              </a:solidFill>
              <a:latin typeface="DM Sans"/>
              <a:ea typeface="DM Sans"/>
              <a:cs typeface="DM Sans"/>
              <a:sym typeface="DM Sans"/>
            </a:endParaRPr>
          </a:p>
        </p:txBody>
      </p:sp>
      <p:sp>
        <p:nvSpPr>
          <p:cNvPr id="284" name="Google Shape;284;g2d43c785009_3_614"/>
          <p:cNvSpPr/>
          <p:nvPr/>
        </p:nvSpPr>
        <p:spPr>
          <a:xfrm>
            <a:off x="0" y="0"/>
            <a:ext cx="302700" cy="6858000"/>
          </a:xfrm>
          <a:prstGeom prst="rect">
            <a:avLst/>
          </a:prstGeom>
          <a:solidFill>
            <a:srgbClr val="EEE4FF"/>
          </a:solidFill>
          <a:ln w="9525" cap="flat" cmpd="sng">
            <a:solidFill>
              <a:srgbClr val="FFDDE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apositiva de título 1 1">
  <p:cSld name="TITLE_1_1">
    <p:spTree>
      <p:nvGrpSpPr>
        <p:cNvPr id="1" name="Shape 285"/>
        <p:cNvGrpSpPr/>
        <p:nvPr/>
      </p:nvGrpSpPr>
      <p:grpSpPr>
        <a:xfrm>
          <a:off x="0" y="0"/>
          <a:ext cx="0" cy="0"/>
          <a:chOff x="0" y="0"/>
          <a:chExt cx="0" cy="0"/>
        </a:xfrm>
      </p:grpSpPr>
      <p:sp>
        <p:nvSpPr>
          <p:cNvPr id="286" name="Google Shape;286;g2d43c785009_3_5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7" name="Google Shape;287;g2d43c785009_3_564"/>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288" name="Google Shape;288;g2d43c785009_3_564"/>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 | The Challenge</a:t>
            </a:r>
            <a:endParaRPr sz="1000" b="0" i="0" u="none" strike="noStrike" cap="none">
              <a:solidFill>
                <a:srgbClr val="979797"/>
              </a:solidFill>
              <a:latin typeface="DM Sans"/>
              <a:ea typeface="DM Sans"/>
              <a:cs typeface="DM Sans"/>
              <a:sym typeface="DM Sans"/>
            </a:endParaRPr>
          </a:p>
        </p:txBody>
      </p:sp>
      <p:sp>
        <p:nvSpPr>
          <p:cNvPr id="289" name="Google Shape;289;g2d43c785009_3_564"/>
          <p:cNvSpPr/>
          <p:nvPr/>
        </p:nvSpPr>
        <p:spPr>
          <a:xfrm>
            <a:off x="0" y="0"/>
            <a:ext cx="302700" cy="6858000"/>
          </a:xfrm>
          <a:prstGeom prst="rect">
            <a:avLst/>
          </a:prstGeom>
          <a:solidFill>
            <a:srgbClr val="FFDDEB"/>
          </a:solidFill>
          <a:ln w="9525" cap="flat" cmpd="sng">
            <a:solidFill>
              <a:srgbClr val="FFDDE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290"/>
        <p:cNvGrpSpPr/>
        <p:nvPr/>
      </p:nvGrpSpPr>
      <p:grpSpPr>
        <a:xfrm>
          <a:off x="0" y="0"/>
          <a:ext cx="0" cy="0"/>
          <a:chOff x="0" y="0"/>
          <a:chExt cx="0" cy="0"/>
        </a:xfrm>
      </p:grpSpPr>
      <p:sp>
        <p:nvSpPr>
          <p:cNvPr id="291" name="Google Shape;291;g2d43c785009_3_462"/>
          <p:cNvSpPr txBox="1">
            <a:spLocks noGrp="1"/>
          </p:cNvSpPr>
          <p:nvPr>
            <p:ph type="title"/>
          </p:nvPr>
        </p:nvSpPr>
        <p:spPr>
          <a:xfrm>
            <a:off x="511687" y="365125"/>
            <a:ext cx="2484900" cy="84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DM Sans"/>
              <a:buNone/>
              <a:defRPr b="0"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2d43c785009_3_462"/>
          <p:cNvSpPr txBox="1">
            <a:spLocks noGrp="1"/>
          </p:cNvSpPr>
          <p:nvPr>
            <p:ph type="body" idx="1"/>
          </p:nvPr>
        </p:nvSpPr>
        <p:spPr>
          <a:xfrm>
            <a:off x="462138" y="2511424"/>
            <a:ext cx="5634000" cy="2825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080E3E"/>
              </a:buClr>
              <a:buSzPts val="1550"/>
              <a:buFont typeface="Arial"/>
              <a:buNone/>
              <a:defRPr sz="1550" b="0" i="0">
                <a:solidFill>
                  <a:srgbClr val="080E3E"/>
                </a:solidFill>
                <a:latin typeface="DM Sans"/>
                <a:ea typeface="DM Sans"/>
                <a:cs typeface="DM Sans"/>
                <a:sym typeface="DM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1 1">
  <p:cSld name="TITLE_1_1">
    <p:spTree>
      <p:nvGrpSpPr>
        <p:cNvPr id="1" name="Shape 34"/>
        <p:cNvGrpSpPr/>
        <p:nvPr/>
      </p:nvGrpSpPr>
      <p:grpSpPr>
        <a:xfrm>
          <a:off x="0" y="0"/>
          <a:ext cx="0" cy="0"/>
          <a:chOff x="0" y="0"/>
          <a:chExt cx="0" cy="0"/>
        </a:xfrm>
      </p:grpSpPr>
      <p:sp>
        <p:nvSpPr>
          <p:cNvPr id="35" name="Google Shape;35;g2d43c785009_3_2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2d43c785009_3_2175"/>
          <p:cNvPicPr preferRelativeResize="0"/>
          <p:nvPr/>
        </p:nvPicPr>
        <p:blipFill rotWithShape="1">
          <a:blip r:embed="rId2">
            <a:alphaModFix/>
          </a:blip>
          <a:srcRect/>
          <a:stretch/>
        </p:blipFill>
        <p:spPr>
          <a:xfrm>
            <a:off x="11134568" y="297385"/>
            <a:ext cx="455857" cy="134075"/>
          </a:xfrm>
          <a:prstGeom prst="rect">
            <a:avLst/>
          </a:prstGeom>
          <a:noFill/>
          <a:ln>
            <a:noFill/>
          </a:ln>
        </p:spPr>
      </p:pic>
      <p:sp>
        <p:nvSpPr>
          <p:cNvPr id="37" name="Google Shape;37;g2d43c785009_3_2175"/>
          <p:cNvSpPr txBox="1"/>
          <p:nvPr/>
        </p:nvSpPr>
        <p:spPr>
          <a:xfrm>
            <a:off x="562054" y="199422"/>
            <a:ext cx="46497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79797"/>
                </a:solidFill>
                <a:latin typeface="DM Sans"/>
                <a:ea typeface="DM Sans"/>
                <a:cs typeface="DM Sans"/>
                <a:sym typeface="DM Sans"/>
              </a:rPr>
              <a:t>OKRs Review</a:t>
            </a:r>
            <a:endParaRPr sz="1000" b="0" i="0" u="none" strike="noStrike" cap="none">
              <a:solidFill>
                <a:srgbClr val="979797"/>
              </a:solidFill>
              <a:latin typeface="DM Sans"/>
              <a:ea typeface="DM Sans"/>
              <a:cs typeface="DM Sans"/>
              <a:sym typeface="DM San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n blanco 1">
  <p:cSld name="1_En blanco 2">
    <p:spTree>
      <p:nvGrpSpPr>
        <p:cNvPr id="1" name="Shape 293"/>
        <p:cNvGrpSpPr/>
        <p:nvPr/>
      </p:nvGrpSpPr>
      <p:grpSpPr>
        <a:xfrm>
          <a:off x="0" y="0"/>
          <a:ext cx="0" cy="0"/>
          <a:chOff x="0" y="0"/>
          <a:chExt cx="0" cy="0"/>
        </a:xfrm>
      </p:grpSpPr>
      <p:sp>
        <p:nvSpPr>
          <p:cNvPr id="294" name="Google Shape;294;g2d43c785009_3_465"/>
          <p:cNvSpPr/>
          <p:nvPr/>
        </p:nvSpPr>
        <p:spPr>
          <a:xfrm>
            <a:off x="0" y="0"/>
            <a:ext cx="12192000" cy="6858000"/>
          </a:xfrm>
          <a:prstGeom prst="rect">
            <a:avLst/>
          </a:prstGeom>
          <a:solidFill>
            <a:srgbClr val="CDAEFF">
              <a:alpha val="2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95"/>
        <p:cNvGrpSpPr/>
        <p:nvPr/>
      </p:nvGrpSpPr>
      <p:grpSpPr>
        <a:xfrm>
          <a:off x="0" y="0"/>
          <a:ext cx="0" cy="0"/>
          <a:chOff x="0" y="0"/>
          <a:chExt cx="0" cy="0"/>
        </a:xfrm>
      </p:grpSpPr>
      <p:sp>
        <p:nvSpPr>
          <p:cNvPr id="296" name="Google Shape;296;g2d43c785009_3_4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g2d43c785009_3_4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g2d43c785009_3_4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g2d43c785009_3_4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g2d43c785009_3_4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1"/>
        <p:cNvGrpSpPr/>
        <p:nvPr/>
      </p:nvGrpSpPr>
      <p:grpSpPr>
        <a:xfrm>
          <a:off x="0" y="0"/>
          <a:ext cx="0" cy="0"/>
          <a:chOff x="0" y="0"/>
          <a:chExt cx="0" cy="0"/>
        </a:xfrm>
      </p:grpSpPr>
      <p:sp>
        <p:nvSpPr>
          <p:cNvPr id="302" name="Google Shape;302;g2d43c785009_3_47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g2d43c785009_3_47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4" name="Google Shape;304;g2d43c785009_3_4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2d43c785009_3_4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g2d43c785009_3_4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7"/>
        <p:cNvGrpSpPr/>
        <p:nvPr/>
      </p:nvGrpSpPr>
      <p:grpSpPr>
        <a:xfrm>
          <a:off x="0" y="0"/>
          <a:ext cx="0" cy="0"/>
          <a:chOff x="0" y="0"/>
          <a:chExt cx="0" cy="0"/>
        </a:xfrm>
      </p:grpSpPr>
      <p:sp>
        <p:nvSpPr>
          <p:cNvPr id="308" name="Google Shape;308;g2d43c785009_3_4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2d43c785009_3_48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g2d43c785009_3_48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g2d43c785009_3_4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g2d43c785009_3_4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g2d43c785009_3_4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14"/>
        <p:cNvGrpSpPr/>
        <p:nvPr/>
      </p:nvGrpSpPr>
      <p:grpSpPr>
        <a:xfrm>
          <a:off x="0" y="0"/>
          <a:ext cx="0" cy="0"/>
          <a:chOff x="0" y="0"/>
          <a:chExt cx="0" cy="0"/>
        </a:xfrm>
      </p:grpSpPr>
      <p:sp>
        <p:nvSpPr>
          <p:cNvPr id="315" name="Google Shape;315;g2d43c785009_3_48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g2d43c785009_3_48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7" name="Google Shape;317;g2d43c785009_3_48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g2d43c785009_3_48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9" name="Google Shape;319;g2d43c785009_3_48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g2d43c785009_3_4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g2d43c785009_3_4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2d43c785009_3_4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23"/>
        <p:cNvGrpSpPr/>
        <p:nvPr/>
      </p:nvGrpSpPr>
      <p:grpSpPr>
        <a:xfrm>
          <a:off x="0" y="0"/>
          <a:ext cx="0" cy="0"/>
          <a:chOff x="0" y="0"/>
          <a:chExt cx="0" cy="0"/>
        </a:xfrm>
      </p:grpSpPr>
      <p:sp>
        <p:nvSpPr>
          <p:cNvPr id="324" name="Google Shape;324;g2d43c785009_3_4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g2d43c785009_3_4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2d43c785009_3_4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g2d43c785009_3_4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28"/>
        <p:cNvGrpSpPr/>
        <p:nvPr/>
      </p:nvGrpSpPr>
      <p:grpSpPr>
        <a:xfrm>
          <a:off x="0" y="0"/>
          <a:ext cx="0" cy="0"/>
          <a:chOff x="0" y="0"/>
          <a:chExt cx="0" cy="0"/>
        </a:xfrm>
      </p:grpSpPr>
      <p:sp>
        <p:nvSpPr>
          <p:cNvPr id="329" name="Google Shape;329;g2d43c785009_3_5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2d43c785009_3_5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g2d43c785009_3_5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32"/>
        <p:cNvGrpSpPr/>
        <p:nvPr/>
      </p:nvGrpSpPr>
      <p:grpSpPr>
        <a:xfrm>
          <a:off x="0" y="0"/>
          <a:ext cx="0" cy="0"/>
          <a:chOff x="0" y="0"/>
          <a:chExt cx="0" cy="0"/>
        </a:xfrm>
      </p:grpSpPr>
      <p:sp>
        <p:nvSpPr>
          <p:cNvPr id="333" name="Google Shape;333;g2d43c785009_3_50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g2d43c785009_3_50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5" name="Google Shape;335;g2d43c785009_3_50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6" name="Google Shape;336;g2d43c785009_3_5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2d43c785009_3_5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2d43c785009_3_5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9"/>
        <p:cNvGrpSpPr/>
        <p:nvPr/>
      </p:nvGrpSpPr>
      <p:grpSpPr>
        <a:xfrm>
          <a:off x="0" y="0"/>
          <a:ext cx="0" cy="0"/>
          <a:chOff x="0" y="0"/>
          <a:chExt cx="0" cy="0"/>
        </a:xfrm>
      </p:grpSpPr>
      <p:sp>
        <p:nvSpPr>
          <p:cNvPr id="340" name="Google Shape;340;g2d43c785009_3_51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g2d43c785009_3_514"/>
          <p:cNvSpPr>
            <a:spLocks noGrp="1"/>
          </p:cNvSpPr>
          <p:nvPr>
            <p:ph type="pic" idx="2"/>
          </p:nvPr>
        </p:nvSpPr>
        <p:spPr>
          <a:xfrm>
            <a:off x="5183188" y="987425"/>
            <a:ext cx="6172200" cy="4873500"/>
          </a:xfrm>
          <a:prstGeom prst="rect">
            <a:avLst/>
          </a:prstGeom>
          <a:noFill/>
          <a:ln>
            <a:noFill/>
          </a:ln>
        </p:spPr>
      </p:sp>
      <p:sp>
        <p:nvSpPr>
          <p:cNvPr id="342" name="Google Shape;342;g2d43c785009_3_51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3" name="Google Shape;343;g2d43c785009_3_5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g2d43c785009_3_5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g2d43c785009_3_5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46"/>
        <p:cNvGrpSpPr/>
        <p:nvPr/>
      </p:nvGrpSpPr>
      <p:grpSpPr>
        <a:xfrm>
          <a:off x="0" y="0"/>
          <a:ext cx="0" cy="0"/>
          <a:chOff x="0" y="0"/>
          <a:chExt cx="0" cy="0"/>
        </a:xfrm>
      </p:grpSpPr>
      <p:sp>
        <p:nvSpPr>
          <p:cNvPr id="347" name="Google Shape;347;g2d43c785009_3_5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g2d43c785009_3_52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g2d43c785009_3_5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g2d43c785009_3_5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2d43c785009_3_5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38"/>
        <p:cNvGrpSpPr/>
        <p:nvPr/>
      </p:nvGrpSpPr>
      <p:grpSpPr>
        <a:xfrm>
          <a:off x="0" y="0"/>
          <a:ext cx="0" cy="0"/>
          <a:chOff x="0" y="0"/>
          <a:chExt cx="0" cy="0"/>
        </a:xfrm>
      </p:grpSpPr>
      <p:sp>
        <p:nvSpPr>
          <p:cNvPr id="39" name="Google Shape;39;g2d43c785009_3_2179"/>
          <p:cNvSpPr txBox="1">
            <a:spLocks noGrp="1"/>
          </p:cNvSpPr>
          <p:nvPr>
            <p:ph type="title"/>
          </p:nvPr>
        </p:nvSpPr>
        <p:spPr>
          <a:xfrm>
            <a:off x="511687" y="365125"/>
            <a:ext cx="2484900" cy="84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DM Sans"/>
              <a:buNone/>
              <a:defRPr b="0"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2d43c785009_3_2179"/>
          <p:cNvSpPr txBox="1">
            <a:spLocks noGrp="1"/>
          </p:cNvSpPr>
          <p:nvPr>
            <p:ph type="body" idx="1"/>
          </p:nvPr>
        </p:nvSpPr>
        <p:spPr>
          <a:xfrm>
            <a:off x="462138" y="2511424"/>
            <a:ext cx="5634000" cy="2825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080E3E"/>
              </a:buClr>
              <a:buSzPts val="1550"/>
              <a:buFont typeface="Arial"/>
              <a:buNone/>
              <a:defRPr sz="1550" b="0" i="0">
                <a:solidFill>
                  <a:srgbClr val="080E3E"/>
                </a:solidFill>
                <a:latin typeface="DM Sans"/>
                <a:ea typeface="DM Sans"/>
                <a:cs typeface="DM Sans"/>
                <a:sym typeface="DM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52"/>
        <p:cNvGrpSpPr/>
        <p:nvPr/>
      </p:nvGrpSpPr>
      <p:grpSpPr>
        <a:xfrm>
          <a:off x="0" y="0"/>
          <a:ext cx="0" cy="0"/>
          <a:chOff x="0" y="0"/>
          <a:chExt cx="0" cy="0"/>
        </a:xfrm>
      </p:grpSpPr>
      <p:sp>
        <p:nvSpPr>
          <p:cNvPr id="353" name="Google Shape;353;g2d43c785009_3_52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g2d43c785009_3_52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g2d43c785009_3_5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g2d43c785009_3_5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2d43c785009_3_5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cilife">
  <p:cSld name="TITLE_2">
    <p:spTree>
      <p:nvGrpSpPr>
        <p:cNvPr id="1" name="Shape 358"/>
        <p:cNvGrpSpPr/>
        <p:nvPr/>
      </p:nvGrpSpPr>
      <p:grpSpPr>
        <a:xfrm>
          <a:off x="0" y="0"/>
          <a:ext cx="0" cy="0"/>
          <a:chOff x="0" y="0"/>
          <a:chExt cx="0" cy="0"/>
        </a:xfrm>
      </p:grpSpPr>
      <p:sp>
        <p:nvSpPr>
          <p:cNvPr id="359" name="Google Shape;359;g3209cb0cfd8_0_420"/>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0" name="Google Shape;360;g3209cb0cfd8_0_420"/>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1" name="Google Shape;361;g3209cb0cfd8_0_42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2" name="Google Shape;362;g3209cb0cfd8_0_420"/>
          <p:cNvSpPr txBox="1"/>
          <p:nvPr/>
        </p:nvSpPr>
        <p:spPr>
          <a:xfrm>
            <a:off x="220400" y="179667"/>
            <a:ext cx="4572000" cy="324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rgbClr val="979797"/>
                </a:solidFill>
                <a:latin typeface="DM Sans"/>
                <a:ea typeface="DM Sans"/>
                <a:cs typeface="DM Sans"/>
                <a:sym typeface="DM Sans"/>
              </a:rPr>
              <a:t>Brand Department</a:t>
            </a:r>
            <a:endParaRPr sz="1067" b="0" i="0" u="none" strike="noStrike" cap="none">
              <a:solidFill>
                <a:srgbClr val="979797"/>
              </a:solidFill>
              <a:latin typeface="DM Sans"/>
              <a:ea typeface="DM Sans"/>
              <a:cs typeface="DM Sans"/>
              <a:sym typeface="DM Sans"/>
            </a:endParaRPr>
          </a:p>
        </p:txBody>
      </p:sp>
      <p:sp>
        <p:nvSpPr>
          <p:cNvPr id="363" name="Google Shape;363;g3209cb0cfd8_0_420"/>
          <p:cNvSpPr/>
          <p:nvPr/>
        </p:nvSpPr>
        <p:spPr>
          <a:xfrm>
            <a:off x="-101600" y="-16433"/>
            <a:ext cx="251100" cy="6874500"/>
          </a:xfrm>
          <a:prstGeom prst="rect">
            <a:avLst/>
          </a:prstGeom>
          <a:solidFill>
            <a:srgbClr val="EEE4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keleton / White Grey Background / 01">
  <p:cSld name="Skeleton / White Grey Background / 01">
    <p:spTree>
      <p:nvGrpSpPr>
        <p:cNvPr id="1" name="Shape 364"/>
        <p:cNvGrpSpPr/>
        <p:nvPr/>
      </p:nvGrpSpPr>
      <p:grpSpPr>
        <a:xfrm>
          <a:off x="0" y="0"/>
          <a:ext cx="0" cy="0"/>
          <a:chOff x="0" y="0"/>
          <a:chExt cx="0" cy="0"/>
        </a:xfrm>
      </p:grpSpPr>
      <p:sp>
        <p:nvSpPr>
          <p:cNvPr id="365" name="Google Shape;365;g32389f91154_0_543"/>
          <p:cNvSpPr/>
          <p:nvPr/>
        </p:nvSpPr>
        <p:spPr>
          <a:xfrm>
            <a:off x="5055" y="1854200"/>
            <a:ext cx="12186900" cy="5003700"/>
          </a:xfrm>
          <a:prstGeom prst="rect">
            <a:avLst/>
          </a:prstGeom>
          <a:solidFill>
            <a:srgbClr val="F2F2F2">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Open Sans"/>
              <a:ea typeface="Open Sans"/>
              <a:cs typeface="Open Sans"/>
              <a:sym typeface="Open Sans"/>
            </a:endParaRPr>
          </a:p>
        </p:txBody>
      </p:sp>
      <p:sp>
        <p:nvSpPr>
          <p:cNvPr id="366" name="Google Shape;366;g32389f91154_0_543"/>
          <p:cNvSpPr txBox="1">
            <a:spLocks noGrp="1"/>
          </p:cNvSpPr>
          <p:nvPr>
            <p:ph type="dt" idx="10"/>
          </p:nvPr>
        </p:nvSpPr>
        <p:spPr>
          <a:xfrm>
            <a:off x="949124" y="6069142"/>
            <a:ext cx="2887800" cy="36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FBFBF"/>
              </a:buClr>
              <a:buSzPts val="1000"/>
              <a:buNone/>
              <a:defRPr>
                <a:solidFill>
                  <a:srgbClr val="BFBF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g32389f91154_0_543"/>
          <p:cNvSpPr txBox="1">
            <a:spLocks noGrp="1"/>
          </p:cNvSpPr>
          <p:nvPr>
            <p:ph type="ftr" idx="11"/>
          </p:nvPr>
        </p:nvSpPr>
        <p:spPr>
          <a:xfrm>
            <a:off x="513737" y="6069142"/>
            <a:ext cx="435300" cy="365100"/>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rgbClr val="BFBFBF"/>
              </a:buClr>
              <a:buSzPts val="10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g32389f91154_0_543"/>
          <p:cNvSpPr txBox="1">
            <a:spLocks noGrp="1"/>
          </p:cNvSpPr>
          <p:nvPr>
            <p:ph type="sldNum" idx="12"/>
          </p:nvPr>
        </p:nvSpPr>
        <p:spPr>
          <a:xfrm>
            <a:off x="11445240" y="6159946"/>
            <a:ext cx="274200" cy="274200"/>
          </a:xfrm>
          <a:prstGeom prst="rect">
            <a:avLst/>
          </a:prstGeom>
          <a:noFill/>
          <a:ln w="38100" cap="flat" cmpd="sng">
            <a:solidFill>
              <a:srgbClr val="D8D8D8"/>
            </a:solidFill>
            <a:prstDash val="solid"/>
            <a:round/>
            <a:headEnd type="none" w="sm" len="sm"/>
            <a:tailEnd type="none" w="sm" len="sm"/>
          </a:ln>
        </p:spPr>
        <p:txBody>
          <a:bodyPr spcFirstLastPara="1" wrap="square" lIns="0" tIns="45700" rIns="0" bIns="0" anchor="ctr" anchorCtr="0">
            <a:noAutofit/>
          </a:bodyPr>
          <a:lstStyle>
            <a:lvl1pPr marL="0" lvl="0" indent="0" algn="ctr">
              <a:spcBef>
                <a:spcPts val="0"/>
              </a:spcBef>
              <a:buClr>
                <a:srgbClr val="BFBFBF"/>
              </a:buClr>
              <a:buSzPts val="800"/>
              <a:buFont typeface="Arial"/>
              <a:buNone/>
              <a:defRPr/>
            </a:lvl1pPr>
            <a:lvl2pPr marL="0" lvl="1" indent="0" algn="ctr">
              <a:spcBef>
                <a:spcPts val="0"/>
              </a:spcBef>
              <a:buClr>
                <a:srgbClr val="BFBFBF"/>
              </a:buClr>
              <a:buSzPts val="800"/>
              <a:buFont typeface="Arial"/>
              <a:buNone/>
              <a:defRPr/>
            </a:lvl2pPr>
            <a:lvl3pPr marL="0" lvl="2" indent="0" algn="ctr">
              <a:spcBef>
                <a:spcPts val="0"/>
              </a:spcBef>
              <a:buClr>
                <a:srgbClr val="BFBFBF"/>
              </a:buClr>
              <a:buSzPts val="800"/>
              <a:buFont typeface="Arial"/>
              <a:buNone/>
              <a:defRPr/>
            </a:lvl3pPr>
            <a:lvl4pPr marL="0" lvl="3" indent="0" algn="ctr">
              <a:spcBef>
                <a:spcPts val="0"/>
              </a:spcBef>
              <a:buClr>
                <a:srgbClr val="BFBFBF"/>
              </a:buClr>
              <a:buSzPts val="800"/>
              <a:buFont typeface="Arial"/>
              <a:buNone/>
              <a:defRPr/>
            </a:lvl4pPr>
            <a:lvl5pPr marL="0" lvl="4" indent="0" algn="ctr">
              <a:spcBef>
                <a:spcPts val="0"/>
              </a:spcBef>
              <a:buClr>
                <a:srgbClr val="BFBFBF"/>
              </a:buClr>
              <a:buSzPts val="800"/>
              <a:buFont typeface="Arial"/>
              <a:buNone/>
              <a:defRPr/>
            </a:lvl5pPr>
            <a:lvl6pPr marL="0" lvl="5" indent="0" algn="ctr">
              <a:spcBef>
                <a:spcPts val="0"/>
              </a:spcBef>
              <a:buClr>
                <a:srgbClr val="BFBFBF"/>
              </a:buClr>
              <a:buSzPts val="800"/>
              <a:buFont typeface="Arial"/>
              <a:buNone/>
              <a:defRPr/>
            </a:lvl6pPr>
            <a:lvl7pPr marL="0" lvl="6" indent="0" algn="ctr">
              <a:spcBef>
                <a:spcPts val="0"/>
              </a:spcBef>
              <a:buClr>
                <a:srgbClr val="BFBFBF"/>
              </a:buClr>
              <a:buSzPts val="800"/>
              <a:buFont typeface="Arial"/>
              <a:buNone/>
              <a:defRPr/>
            </a:lvl7pPr>
            <a:lvl8pPr marL="0" lvl="7" indent="0" algn="ctr">
              <a:spcBef>
                <a:spcPts val="0"/>
              </a:spcBef>
              <a:buClr>
                <a:srgbClr val="BFBFBF"/>
              </a:buClr>
              <a:buSzPts val="800"/>
              <a:buFont typeface="Arial"/>
              <a:buNone/>
              <a:defRPr/>
            </a:lvl8pPr>
            <a:lvl9pPr marL="0" lvl="8" indent="0" algn="ctr">
              <a:spcBef>
                <a:spcPts val="0"/>
              </a:spcBef>
              <a:buClr>
                <a:srgbClr val="BFBFBF"/>
              </a:buClr>
              <a:buSzPts val="800"/>
              <a:buFont typeface="Arial"/>
              <a:buNone/>
              <a:defRPr/>
            </a:lvl9pPr>
          </a:lstStyle>
          <a:p>
            <a:pPr marL="0" lvl="0" indent="0" algn="ctr" rtl="0">
              <a:spcBef>
                <a:spcPts val="0"/>
              </a:spcBef>
              <a:spcAft>
                <a:spcPts val="0"/>
              </a:spcAft>
              <a:buNone/>
            </a:pPr>
            <a:fld id="{00000000-1234-1234-1234-123412341234}" type="slidenum">
              <a:rPr lang="en-US"/>
              <a:t>‹#›</a:t>
            </a:fld>
            <a:endParaRPr/>
          </a:p>
        </p:txBody>
      </p:sp>
      <p:sp>
        <p:nvSpPr>
          <p:cNvPr id="369" name="Google Shape;369;g32389f91154_0_543"/>
          <p:cNvSpPr txBox="1">
            <a:spLocks noGrp="1"/>
          </p:cNvSpPr>
          <p:nvPr>
            <p:ph type="title"/>
          </p:nvPr>
        </p:nvSpPr>
        <p:spPr>
          <a:xfrm>
            <a:off x="513736" y="818175"/>
            <a:ext cx="11205900" cy="635700"/>
          </a:xfrm>
          <a:prstGeom prst="rect">
            <a:avLst/>
          </a:prstGeom>
          <a:noFill/>
          <a:ln>
            <a:noFill/>
          </a:ln>
        </p:spPr>
        <p:txBody>
          <a:bodyPr spcFirstLastPara="1" wrap="square" lIns="0" tIns="274300" rIns="91425" bIns="45700" anchor="t" anchorCtr="0">
            <a:no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0" name="Google Shape;370;g32389f91154_0_543"/>
          <p:cNvCxnSpPr/>
          <p:nvPr/>
        </p:nvCxnSpPr>
        <p:spPr>
          <a:xfrm>
            <a:off x="524369" y="1545325"/>
            <a:ext cx="457200" cy="0"/>
          </a:xfrm>
          <a:prstGeom prst="straightConnector1">
            <a:avLst/>
          </a:prstGeom>
          <a:noFill/>
          <a:ln w="127000" cap="flat" cmpd="sng">
            <a:solidFill>
              <a:schemeClr val="dk1"/>
            </a:solidFill>
            <a:prstDash val="solid"/>
            <a:miter lim="800000"/>
            <a:headEnd type="none" w="sm" len="sm"/>
            <a:tailEnd type="none" w="sm" len="sm"/>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keleton / Black Bckgrnd">
  <p:cSld name="Skeleton / Black Bckgrnd">
    <p:bg>
      <p:bgPr>
        <a:solidFill>
          <a:schemeClr val="dk1"/>
        </a:solidFill>
        <a:effectLst/>
      </p:bgPr>
    </p:bg>
    <p:spTree>
      <p:nvGrpSpPr>
        <p:cNvPr id="1" name="Shape 371"/>
        <p:cNvGrpSpPr/>
        <p:nvPr/>
      </p:nvGrpSpPr>
      <p:grpSpPr>
        <a:xfrm>
          <a:off x="0" y="0"/>
          <a:ext cx="0" cy="0"/>
          <a:chOff x="0" y="0"/>
          <a:chExt cx="0" cy="0"/>
        </a:xfrm>
      </p:grpSpPr>
      <p:sp>
        <p:nvSpPr>
          <p:cNvPr id="372" name="Google Shape;372;g32389f91154_0_1078"/>
          <p:cNvSpPr txBox="1">
            <a:spLocks noGrp="1"/>
          </p:cNvSpPr>
          <p:nvPr>
            <p:ph type="dt" idx="10"/>
          </p:nvPr>
        </p:nvSpPr>
        <p:spPr>
          <a:xfrm>
            <a:off x="949124" y="6069142"/>
            <a:ext cx="2887800" cy="36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7F7F7F"/>
              </a:buClr>
              <a:buSzPts val="10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g32389f91154_0_1078"/>
          <p:cNvSpPr txBox="1">
            <a:spLocks noGrp="1"/>
          </p:cNvSpPr>
          <p:nvPr>
            <p:ph type="ftr" idx="11"/>
          </p:nvPr>
        </p:nvSpPr>
        <p:spPr>
          <a:xfrm>
            <a:off x="513737" y="6069142"/>
            <a:ext cx="435300" cy="365100"/>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rgbClr val="7F7F7F"/>
              </a:buClr>
              <a:buSzPts val="10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g32389f91154_0_1078"/>
          <p:cNvSpPr txBox="1">
            <a:spLocks noGrp="1"/>
          </p:cNvSpPr>
          <p:nvPr>
            <p:ph type="sldNum" idx="12"/>
          </p:nvPr>
        </p:nvSpPr>
        <p:spPr>
          <a:xfrm>
            <a:off x="11445240" y="6159946"/>
            <a:ext cx="274200" cy="274200"/>
          </a:xfrm>
          <a:prstGeom prst="rect">
            <a:avLst/>
          </a:prstGeom>
          <a:noFill/>
          <a:ln w="9525" cap="flat" cmpd="sng">
            <a:solidFill>
              <a:srgbClr val="7F7F7F"/>
            </a:solidFill>
            <a:prstDash val="solid"/>
            <a:round/>
            <a:headEnd type="none" w="sm" len="sm"/>
            <a:tailEnd type="none" w="sm" len="sm"/>
          </a:ln>
        </p:spPr>
        <p:txBody>
          <a:bodyPr spcFirstLastPara="1" wrap="square" lIns="0" tIns="45700" rIns="0" bIns="0" anchor="ctr" anchorCtr="0">
            <a:noAutofit/>
          </a:bodyPr>
          <a:lstStyle>
            <a:lvl1pPr marL="0" lvl="0"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1pPr>
            <a:lvl2pPr marL="0" lvl="1"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2pPr>
            <a:lvl3pPr marL="0" lvl="2"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3pPr>
            <a:lvl4pPr marL="0" lvl="3"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4pPr>
            <a:lvl5pPr marL="0" lvl="4"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5pPr>
            <a:lvl6pPr marL="0" lvl="5"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6pPr>
            <a:lvl7pPr marL="0" lvl="6"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7pPr>
            <a:lvl8pPr marL="0" lvl="7"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8pPr>
            <a:lvl9pPr marL="0" lvl="8" indent="0" algn="ctr">
              <a:spcBef>
                <a:spcPts val="0"/>
              </a:spcBef>
              <a:buClr>
                <a:srgbClr val="7F7F7F"/>
              </a:buClr>
              <a:buSzPts val="800"/>
              <a:buNone/>
              <a:defRPr sz="800" b="0">
                <a:solidFill>
                  <a:srgbClr val="7F7F7F"/>
                </a:solidFill>
                <a:latin typeface="Open Sans ExtraBold"/>
                <a:ea typeface="Open Sans ExtraBold"/>
                <a:cs typeface="Open Sans ExtraBold"/>
                <a:sym typeface="Open Sans ExtraBold"/>
              </a:defRPr>
            </a:lvl9pPr>
          </a:lstStyle>
          <a:p>
            <a:pPr marL="0" lvl="0" indent="0" algn="ctr" rtl="0">
              <a:spcBef>
                <a:spcPts val="0"/>
              </a:spcBef>
              <a:spcAft>
                <a:spcPts val="0"/>
              </a:spcAft>
              <a:buNone/>
            </a:pPr>
            <a:fld id="{00000000-1234-1234-1234-123412341234}" type="slidenum">
              <a:rPr lang="en-US"/>
              <a:t>‹#›</a:t>
            </a:fld>
            <a:endParaRPr/>
          </a:p>
        </p:txBody>
      </p:sp>
      <p:sp>
        <p:nvSpPr>
          <p:cNvPr id="375" name="Google Shape;375;g32389f91154_0_1078"/>
          <p:cNvSpPr txBox="1">
            <a:spLocks noGrp="1"/>
          </p:cNvSpPr>
          <p:nvPr>
            <p:ph type="title"/>
          </p:nvPr>
        </p:nvSpPr>
        <p:spPr>
          <a:xfrm>
            <a:off x="513736" y="818175"/>
            <a:ext cx="11205900" cy="635700"/>
          </a:xfrm>
          <a:prstGeom prst="rect">
            <a:avLst/>
          </a:prstGeom>
          <a:noFill/>
          <a:ln>
            <a:noFill/>
          </a:ln>
        </p:spPr>
        <p:txBody>
          <a:bodyPr spcFirstLastPara="1" wrap="square" lIns="0" tIns="274300" rIns="91425" bIns="4570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6" name="Google Shape;376;g32389f91154_0_1078"/>
          <p:cNvCxnSpPr/>
          <p:nvPr/>
        </p:nvCxnSpPr>
        <p:spPr>
          <a:xfrm>
            <a:off x="524369" y="1545325"/>
            <a:ext cx="457200" cy="0"/>
          </a:xfrm>
          <a:prstGeom prst="straightConnector1">
            <a:avLst/>
          </a:prstGeom>
          <a:noFill/>
          <a:ln w="127000" cap="flat" cmpd="sng">
            <a:solidFill>
              <a:schemeClr val="lt1"/>
            </a:solidFill>
            <a:prstDash val="solid"/>
            <a:miter lim="800000"/>
            <a:headEnd type="none" w="sm" len="sm"/>
            <a:tailEnd type="none" w="sm" len="sm"/>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77"/>
        <p:cNvGrpSpPr/>
        <p:nvPr/>
      </p:nvGrpSpPr>
      <p:grpSpPr>
        <a:xfrm>
          <a:off x="0" y="0"/>
          <a:ext cx="0" cy="0"/>
          <a:chOff x="0" y="0"/>
          <a:chExt cx="0" cy="0"/>
        </a:xfrm>
      </p:grpSpPr>
      <p:sp>
        <p:nvSpPr>
          <p:cNvPr id="378" name="Google Shape;378;g32389f91154_0_1196"/>
          <p:cNvSpPr txBox="1">
            <a:spLocks noGrp="1"/>
          </p:cNvSpPr>
          <p:nvPr>
            <p:ph type="title"/>
          </p:nvPr>
        </p:nvSpPr>
        <p:spPr>
          <a:xfrm>
            <a:off x="1790700" y="1042859"/>
            <a:ext cx="8610600" cy="495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1"/>
        <p:cNvGrpSpPr/>
        <p:nvPr/>
      </p:nvGrpSpPr>
      <p:grpSpPr>
        <a:xfrm>
          <a:off x="0" y="0"/>
          <a:ext cx="0" cy="0"/>
          <a:chOff x="0" y="0"/>
          <a:chExt cx="0" cy="0"/>
        </a:xfrm>
      </p:grpSpPr>
      <p:sp>
        <p:nvSpPr>
          <p:cNvPr id="42" name="Google Shape;42;g2d43c785009_3_2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d43c785009_3_2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2d43c785009_3_21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2d43c785009_3_21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2d43c785009_3_21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g2d43c785009_3_219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2d43c785009_3_219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g2d43c785009_3_21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2d43c785009_3_21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2d43c785009_3_21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g2d43c785009_3_21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d43c785009_3_219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g2d43c785009_3_219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g2d43c785009_3_21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2d43c785009_3_21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2d43c785009_3_2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4.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d43c785009_3_21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d43c785009_3_21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d43c785009_3_2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d43c785009_3_2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d43c785009_3_2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g2d43c785009_3_386"/>
          <p:cNvSpPr txBox="1">
            <a:spLocks noGrp="1"/>
          </p:cNvSpPr>
          <p:nvPr>
            <p:ph type="title"/>
          </p:nvPr>
        </p:nvSpPr>
        <p:spPr>
          <a:xfrm>
            <a:off x="314000" y="2885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1pPr>
            <a:lvl2pPr marR="0" lvl="1"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2pPr>
            <a:lvl3pPr marR="0" lvl="2"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3pPr>
            <a:lvl4pPr marR="0" lvl="3"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4pPr>
            <a:lvl5pPr marR="0" lvl="4"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5pPr>
            <a:lvl6pPr marR="0" lvl="5"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6pPr>
            <a:lvl7pPr marR="0" lvl="6"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7pPr>
            <a:lvl8pPr marR="0" lvl="7"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8pPr>
            <a:lvl9pPr marR="0" lvl="8" algn="l" rtl="0">
              <a:lnSpc>
                <a:spcPct val="100000"/>
              </a:lnSpc>
              <a:spcBef>
                <a:spcPts val="0"/>
              </a:spcBef>
              <a:spcAft>
                <a:spcPts val="0"/>
              </a:spcAft>
              <a:buClr>
                <a:schemeClr val="dk1"/>
              </a:buClr>
              <a:buSzPts val="3700"/>
              <a:buFont typeface="Inter Medium"/>
              <a:buNone/>
              <a:defRPr sz="3700" b="0" i="0" u="none" strike="noStrike" cap="none">
                <a:solidFill>
                  <a:schemeClr val="dk1"/>
                </a:solidFill>
                <a:latin typeface="Inter Medium"/>
                <a:ea typeface="Inter Medium"/>
                <a:cs typeface="Inter Medium"/>
                <a:sym typeface="Inter Medium"/>
              </a:defRPr>
            </a:lvl9pPr>
          </a:lstStyle>
          <a:p>
            <a:endParaRPr/>
          </a:p>
        </p:txBody>
      </p:sp>
      <p:sp>
        <p:nvSpPr>
          <p:cNvPr id="106" name="Google Shape;106;g2d43c785009_3_386"/>
          <p:cNvSpPr txBox="1">
            <a:spLocks noGrp="1"/>
          </p:cNvSpPr>
          <p:nvPr>
            <p:ph type="body" idx="1"/>
          </p:nvPr>
        </p:nvSpPr>
        <p:spPr>
          <a:xfrm>
            <a:off x="314000" y="1231833"/>
            <a:ext cx="11360700" cy="4555200"/>
          </a:xfrm>
          <a:prstGeom prst="rect">
            <a:avLst/>
          </a:prstGeom>
          <a:noFill/>
          <a:ln>
            <a:noFill/>
          </a:ln>
        </p:spPr>
        <p:txBody>
          <a:bodyPr spcFirstLastPara="1" wrap="square" lIns="121900" tIns="121900" rIns="121900" bIns="121900" anchor="t" anchorCtr="0">
            <a:normAutofit/>
          </a:bodyPr>
          <a:lstStyle>
            <a:lvl1pPr marL="457200" marR="0" lvl="0" indent="-336550" algn="l" rtl="0">
              <a:lnSpc>
                <a:spcPct val="115000"/>
              </a:lnSpc>
              <a:spcBef>
                <a:spcPts val="0"/>
              </a:spcBef>
              <a:spcAft>
                <a:spcPts val="0"/>
              </a:spcAft>
              <a:buClr>
                <a:schemeClr val="dk2"/>
              </a:buClr>
              <a:buSzPts val="1700"/>
              <a:buFont typeface="Inter Light"/>
              <a:buChar char="●"/>
              <a:defRPr sz="1700" b="0" i="0" u="none" strike="noStrike" cap="none">
                <a:solidFill>
                  <a:schemeClr val="dk2"/>
                </a:solidFill>
                <a:latin typeface="Inter Light"/>
                <a:ea typeface="Inter Light"/>
                <a:cs typeface="Inter Light"/>
                <a:sym typeface="Inter Light"/>
              </a:defRPr>
            </a:lvl1pPr>
            <a:lvl2pPr marL="914400" marR="0" lvl="1"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2pPr>
            <a:lvl3pPr marL="1371600" marR="0" lvl="2"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3pPr>
            <a:lvl4pPr marL="1828800" marR="0" lvl="3"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4pPr>
            <a:lvl5pPr marL="2286000" marR="0" lvl="4"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5pPr>
            <a:lvl6pPr marL="2743200" marR="0" lvl="5"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6pPr>
            <a:lvl7pPr marL="3200400" marR="0" lvl="6"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7pPr>
            <a:lvl8pPr marL="3657600" marR="0" lvl="7"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8pPr>
            <a:lvl9pPr marL="4114800" marR="0" lvl="8" indent="-323850" algn="l" rtl="0">
              <a:lnSpc>
                <a:spcPct val="115000"/>
              </a:lnSpc>
              <a:spcBef>
                <a:spcPts val="0"/>
              </a:spcBef>
              <a:spcAft>
                <a:spcPts val="0"/>
              </a:spcAft>
              <a:buClr>
                <a:schemeClr val="dk2"/>
              </a:buClr>
              <a:buSzPts val="1500"/>
              <a:buFont typeface="Inter Light"/>
              <a:buChar char="■"/>
              <a:defRPr sz="1500" b="0" i="0" u="none" strike="noStrike" cap="none">
                <a:solidFill>
                  <a:schemeClr val="dk2"/>
                </a:solidFill>
                <a:latin typeface="Inter Light"/>
                <a:ea typeface="Inter Light"/>
                <a:cs typeface="Inter Light"/>
                <a:sym typeface="Inter Light"/>
              </a:defRPr>
            </a:lvl9pPr>
          </a:lstStyle>
          <a:p>
            <a:endParaRPr/>
          </a:p>
        </p:txBody>
      </p:sp>
      <p:sp>
        <p:nvSpPr>
          <p:cNvPr id="107" name="Google Shape;107;g2d43c785009_3_38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g2d43c785009_3_386"/>
          <p:cNvPicPr preferRelativeResize="0"/>
          <p:nvPr/>
        </p:nvPicPr>
        <p:blipFill rotWithShape="1">
          <a:blip r:embed="rId14">
            <a:alphaModFix/>
          </a:blip>
          <a:srcRect l="7778" t="13284" r="81397" b="23213"/>
          <a:stretch/>
        </p:blipFill>
        <p:spPr>
          <a:xfrm>
            <a:off x="152132" y="6217633"/>
            <a:ext cx="449140" cy="524800"/>
          </a:xfrm>
          <a:prstGeom prst="rect">
            <a:avLst/>
          </a:prstGeom>
          <a:noFill/>
          <a:ln>
            <a:noFill/>
          </a:ln>
        </p:spPr>
      </p:pic>
      <p:cxnSp>
        <p:nvCxnSpPr>
          <p:cNvPr id="109" name="Google Shape;109;g2d43c785009_3_386"/>
          <p:cNvCxnSpPr/>
          <p:nvPr/>
        </p:nvCxnSpPr>
        <p:spPr>
          <a:xfrm>
            <a:off x="251600" y="6223359"/>
            <a:ext cx="11688900" cy="0"/>
          </a:xfrm>
          <a:prstGeom prst="straightConnector1">
            <a:avLst/>
          </a:prstGeom>
          <a:noFill/>
          <a:ln w="9525" cap="flat" cmpd="sng">
            <a:solidFill>
              <a:srgbClr val="D9D9D9"/>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d43c785009_3_23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g2d43c785009_3_238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g2d43c785009_3_23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g2d43c785009_3_23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g2d43c785009_3_23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d43c785009_3_4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6" name="Google Shape;266;g2d43c785009_3_4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g2d43c785009_3_4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g2d43c785009_3_4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g2d43c785009_3_4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life.io/resources/roi-calculator" TargetMode="External"/><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ilife.io/customer-stories" TargetMode="External"/><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life.io/blog/roi-eqms?utm_source=chatgpt.com" TargetMode="External"/><Relationship Id="rId2" Type="http://schemas.openxmlformats.org/officeDocument/2006/relationships/notesSlide" Target="../notesSlides/notesSlide35.xml"/><Relationship Id="rId1"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hyperlink" Target="https://www.scilife.io/blog/business-case-eqms?utm_source=chatgpt.com" TargetMode="External"/></Relationships>
</file>

<file path=ppt/slides/_rels/slide36.xml.rels><?xml version="1.0" encoding="UTF-8" standalone="yes"?>
<Relationships xmlns="http://schemas.openxmlformats.org/package/2006/relationships"><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63" Type="http://schemas.openxmlformats.org/officeDocument/2006/relationships/image" Target="../media/image73.png"/><Relationship Id="rId68" Type="http://schemas.openxmlformats.org/officeDocument/2006/relationships/image" Target="../media/image78.png"/><Relationship Id="rId7" Type="http://schemas.openxmlformats.org/officeDocument/2006/relationships/image" Target="../media/image17.png"/><Relationship Id="rId2" Type="http://schemas.openxmlformats.org/officeDocument/2006/relationships/notesSlide" Target="../notesSlides/notesSlide36.xml"/><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66" Type="http://schemas.openxmlformats.org/officeDocument/2006/relationships/image" Target="../media/image76.pn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64" Type="http://schemas.openxmlformats.org/officeDocument/2006/relationships/image" Target="../media/image74.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67" Type="http://schemas.openxmlformats.org/officeDocument/2006/relationships/image" Target="../media/image77.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image" Target="../media/image72.png"/><Relationship Id="rId1" Type="http://schemas.openxmlformats.org/officeDocument/2006/relationships/slideLayout" Target="../slideLayouts/slideLayout45.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65" Type="http://schemas.openxmlformats.org/officeDocument/2006/relationships/image" Target="../media/image75.png"/><Relationship Id="rId4" Type="http://schemas.openxmlformats.org/officeDocument/2006/relationships/image" Target="../media/image14.png"/><Relationship Id="rId9"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39"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s://www.scilife.io/" TargetMode="External"/><Relationship Id="rId2" Type="http://schemas.openxmlformats.org/officeDocument/2006/relationships/notesSlide" Target="../notesSlides/notesSlide37.xml"/><Relationship Id="rId1" Type="http://schemas.openxmlformats.org/officeDocument/2006/relationships/slideLayout" Target="../slideLayouts/slideLayout50.xml"/><Relationship Id="rId4" Type="http://schemas.openxmlformats.org/officeDocument/2006/relationships/hyperlink" Target="https://www.scilife.io/get-in-touch"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life.io/blog/costs-not-having-eqms"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hyperlink" Target="https://www.capterra.com/resources/how-to-conduct-a-software-needs-assessment/" TargetMode="External"/><Relationship Id="rId4" Type="http://schemas.openxmlformats.org/officeDocument/2006/relationships/hyperlink" Target="https://www.scilife.io/blog/roi-eq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d43c785009_3_2152"/>
          <p:cNvSpPr txBox="1"/>
          <p:nvPr/>
        </p:nvSpPr>
        <p:spPr>
          <a:xfrm>
            <a:off x="868675" y="2020088"/>
            <a:ext cx="78558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0"/>
              <a:buFont typeface="Arial"/>
              <a:buNone/>
            </a:pPr>
            <a:r>
              <a:rPr lang="en-US" sz="5000">
                <a:solidFill>
                  <a:srgbClr val="080E3E"/>
                </a:solidFill>
                <a:latin typeface="DM Sans"/>
                <a:ea typeface="DM Sans"/>
                <a:cs typeface="DM Sans"/>
                <a:sym typeface="DM Sans"/>
              </a:rPr>
              <a:t>Project overview: </a:t>
            </a:r>
            <a:endParaRPr sz="5000">
              <a:solidFill>
                <a:srgbClr val="080E3E"/>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7000"/>
              <a:buFont typeface="Arial"/>
              <a:buNone/>
            </a:pPr>
            <a:r>
              <a:rPr lang="en-US" sz="5000" b="1">
                <a:solidFill>
                  <a:srgbClr val="080E3E"/>
                </a:solidFill>
                <a:latin typeface="DM Sans"/>
                <a:ea typeface="DM Sans"/>
                <a:cs typeface="DM Sans"/>
                <a:sym typeface="DM Sans"/>
              </a:rPr>
              <a:t>eQMS implementation plan</a:t>
            </a:r>
            <a:endParaRPr sz="1700" b="0" i="0" u="none" strike="noStrike" cap="none">
              <a:solidFill>
                <a:srgbClr val="080E3E"/>
              </a:solidFill>
              <a:latin typeface="DM Sans"/>
              <a:ea typeface="DM Sans"/>
              <a:cs typeface="DM Sans"/>
              <a:sym typeface="DM Sans"/>
            </a:endParaRPr>
          </a:p>
        </p:txBody>
      </p:sp>
      <p:pic>
        <p:nvPicPr>
          <p:cNvPr id="384" name="Google Shape;384;g2d43c785009_3_2152"/>
          <p:cNvPicPr preferRelativeResize="0"/>
          <p:nvPr/>
        </p:nvPicPr>
        <p:blipFill rotWithShape="1">
          <a:blip r:embed="rId3">
            <a:alphaModFix/>
          </a:blip>
          <a:srcRect/>
          <a:stretch/>
        </p:blipFill>
        <p:spPr>
          <a:xfrm>
            <a:off x="970625" y="1386138"/>
            <a:ext cx="522525" cy="153725"/>
          </a:xfrm>
          <a:prstGeom prst="rect">
            <a:avLst/>
          </a:prstGeom>
          <a:noFill/>
          <a:ln>
            <a:noFill/>
          </a:ln>
        </p:spPr>
      </p:pic>
      <p:sp>
        <p:nvSpPr>
          <p:cNvPr id="385" name="Google Shape;385;g2d43c785009_3_2152"/>
          <p:cNvSpPr txBox="1"/>
          <p:nvPr/>
        </p:nvSpPr>
        <p:spPr>
          <a:xfrm>
            <a:off x="868675" y="4594663"/>
            <a:ext cx="56004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i="1" dirty="0">
                <a:solidFill>
                  <a:srgbClr val="09103D"/>
                </a:solidFill>
                <a:latin typeface="DM Sans"/>
                <a:ea typeface="DM Sans"/>
                <a:cs typeface="DM Sans"/>
                <a:sym typeface="DM Sans"/>
              </a:rPr>
              <a:t>Inside, you’ll find detailed instructions to guide you through completing the presentation and effectively communicating the strategic importance of this initiative.</a:t>
            </a:r>
            <a:endParaRPr sz="1500" i="1" dirty="0">
              <a:solidFill>
                <a:srgbClr val="09103D"/>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209cb0cfd8_0_43"/>
          <p:cNvSpPr txBox="1"/>
          <p:nvPr/>
        </p:nvSpPr>
        <p:spPr>
          <a:xfrm>
            <a:off x="687347" y="952671"/>
            <a:ext cx="7112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Business need: </a:t>
            </a:r>
            <a:endParaRPr sz="3500">
              <a:solidFill>
                <a:srgbClr val="09103D"/>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Current challenges </a:t>
            </a:r>
            <a:endParaRPr sz="3500" b="0" i="0" u="none" strike="noStrike" cap="none">
              <a:solidFill>
                <a:srgbClr val="09103D"/>
              </a:solidFill>
              <a:latin typeface="DM Sans"/>
              <a:ea typeface="DM Sans"/>
              <a:cs typeface="DM Sans"/>
              <a:sym typeface="DM Sans"/>
            </a:endParaRPr>
          </a:p>
        </p:txBody>
      </p:sp>
      <p:sp>
        <p:nvSpPr>
          <p:cNvPr id="484" name="Google Shape;484;g3209cb0cfd8_0_43"/>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485" name="Google Shape;485;g3209cb0cfd8_0_43"/>
          <p:cNvSpPr/>
          <p:nvPr/>
        </p:nvSpPr>
        <p:spPr>
          <a:xfrm>
            <a:off x="785500" y="35209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486" name="Google Shape;486;g3209cb0cfd8_0_43"/>
          <p:cNvSpPr txBox="1"/>
          <p:nvPr/>
        </p:nvSpPr>
        <p:spPr>
          <a:xfrm>
            <a:off x="1239700" y="35725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
        <p:nvSpPr>
          <p:cNvPr id="487" name="Google Shape;487;g3209cb0cfd8_0_43"/>
          <p:cNvSpPr txBox="1"/>
          <p:nvPr/>
        </p:nvSpPr>
        <p:spPr>
          <a:xfrm>
            <a:off x="785500" y="4290250"/>
            <a:ext cx="6219900" cy="14469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None/>
            </a:pPr>
            <a:r>
              <a:rPr lang="en-US" sz="1600">
                <a:solidFill>
                  <a:srgbClr val="09103D"/>
                </a:solidFill>
                <a:latin typeface="DM Sans"/>
                <a:ea typeface="DM Sans"/>
                <a:cs typeface="DM Sans"/>
                <a:sym typeface="DM Sans"/>
              </a:rPr>
              <a:t>This slide should highlight the key pain points and challenges faced by the QA department. The goal is to provide context for why implementing an eQMS is critical. Focus on data-driven insights and strategic impacts to resonate with the audience</a:t>
            </a:r>
            <a:r>
              <a:rPr lang="en-US" sz="1500" b="1">
                <a:solidFill>
                  <a:srgbClr val="09103D"/>
                </a:solidFill>
                <a:latin typeface="DM Sans"/>
                <a:ea typeface="DM Sans"/>
                <a:cs typeface="DM Sans"/>
                <a:sym typeface="DM Sans"/>
              </a:rPr>
              <a:t>.</a:t>
            </a:r>
            <a:endParaRPr sz="1500" i="1">
              <a:solidFill>
                <a:srgbClr val="09103D"/>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d7839f9bad_0_217"/>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pic>
        <p:nvPicPr>
          <p:cNvPr id="494" name="Google Shape;494;g2d7839f9bad_0_217"/>
          <p:cNvPicPr preferRelativeResize="0"/>
          <p:nvPr/>
        </p:nvPicPr>
        <p:blipFill rotWithShape="1">
          <a:blip r:embed="rId3">
            <a:alphaModFix/>
          </a:blip>
          <a:srcRect/>
          <a:stretch/>
        </p:blipFill>
        <p:spPr>
          <a:xfrm>
            <a:off x="798508" y="2849783"/>
            <a:ext cx="564800" cy="724184"/>
          </a:xfrm>
          <a:prstGeom prst="rect">
            <a:avLst/>
          </a:prstGeom>
          <a:noFill/>
          <a:ln>
            <a:noFill/>
          </a:ln>
        </p:spPr>
      </p:pic>
      <p:graphicFrame>
        <p:nvGraphicFramePr>
          <p:cNvPr id="495" name="Google Shape;495;g2d7839f9bad_0_217"/>
          <p:cNvGraphicFramePr/>
          <p:nvPr/>
        </p:nvGraphicFramePr>
        <p:xfrm>
          <a:off x="1367759" y="2849775"/>
          <a:ext cx="8828000" cy="610150"/>
        </p:xfrm>
        <a:graphic>
          <a:graphicData uri="http://schemas.openxmlformats.org/drawingml/2006/table">
            <a:tbl>
              <a:tblPr>
                <a:noFill/>
                <a:tableStyleId>{AB7A8348-37E5-4236-8177-3E4D39BE2D2A}</a:tableStyleId>
              </a:tblPr>
              <a:tblGrid>
                <a:gridCol w="2491600">
                  <a:extLst>
                    <a:ext uri="{9D8B030D-6E8A-4147-A177-3AD203B41FA5}">
                      <a16:colId xmlns:a16="http://schemas.microsoft.com/office/drawing/2014/main" val="20000"/>
                    </a:ext>
                  </a:extLst>
                </a:gridCol>
                <a:gridCol w="6336400">
                  <a:extLst>
                    <a:ext uri="{9D8B030D-6E8A-4147-A177-3AD203B41FA5}">
                      <a16:colId xmlns:a16="http://schemas.microsoft.com/office/drawing/2014/main" val="20001"/>
                    </a:ext>
                  </a:extLst>
                </a:gridCol>
              </a:tblGrid>
              <a:tr h="610150">
                <a:tc gridSpan="2">
                  <a:txBody>
                    <a:bodyPr/>
                    <a:lstStyle/>
                    <a:p>
                      <a:pPr marL="0" lvl="0" indent="0" algn="l" rtl="0">
                        <a:spcBef>
                          <a:spcPts val="0"/>
                        </a:spcBef>
                        <a:spcAft>
                          <a:spcPts val="0"/>
                        </a:spcAft>
                        <a:buNone/>
                      </a:pPr>
                      <a:r>
                        <a:rPr lang="en-US" sz="1500">
                          <a:solidFill>
                            <a:srgbClr val="09103D"/>
                          </a:solidFill>
                          <a:latin typeface="DM Sans"/>
                          <a:ea typeface="DM Sans"/>
                          <a:cs typeface="DM Sans"/>
                          <a:sym typeface="DM Sans"/>
                        </a:rPr>
                        <a:t>Inefficiencies in manual and paper-based QA processes.</a:t>
                      </a:r>
                      <a:endParaRPr sz="1500">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tc hMerge="1">
                  <a:txBody>
                    <a:bodyPr/>
                    <a:lstStyle/>
                    <a:p>
                      <a:endParaRPr lang="en-ES"/>
                    </a:p>
                  </a:txBody>
                  <a:tcPr/>
                </a:tc>
                <a:extLst>
                  <a:ext uri="{0D108BD9-81ED-4DB2-BD59-A6C34878D82A}">
                    <a16:rowId xmlns:a16="http://schemas.microsoft.com/office/drawing/2014/main" val="10000"/>
                  </a:ext>
                </a:extLst>
              </a:tr>
            </a:tbl>
          </a:graphicData>
        </a:graphic>
      </p:graphicFrame>
      <p:sp>
        <p:nvSpPr>
          <p:cNvPr id="496" name="Google Shape;496;g2d7839f9bad_0_217"/>
          <p:cNvSpPr txBox="1"/>
          <p:nvPr/>
        </p:nvSpPr>
        <p:spPr>
          <a:xfrm>
            <a:off x="798508" y="2883483"/>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1</a:t>
            </a:r>
            <a:endParaRPr sz="2667" b="0" i="0" u="none" strike="noStrike" cap="none">
              <a:solidFill>
                <a:srgbClr val="000000"/>
              </a:solidFill>
              <a:latin typeface="DM Sans"/>
              <a:ea typeface="DM Sans"/>
              <a:cs typeface="DM Sans"/>
              <a:sym typeface="DM Sans"/>
            </a:endParaRPr>
          </a:p>
        </p:txBody>
      </p:sp>
      <p:pic>
        <p:nvPicPr>
          <p:cNvPr id="497" name="Google Shape;497;g2d7839f9bad_0_217"/>
          <p:cNvPicPr preferRelativeResize="0"/>
          <p:nvPr/>
        </p:nvPicPr>
        <p:blipFill rotWithShape="1">
          <a:blip r:embed="rId3">
            <a:alphaModFix/>
          </a:blip>
          <a:srcRect/>
          <a:stretch/>
        </p:blipFill>
        <p:spPr>
          <a:xfrm>
            <a:off x="798508" y="3789108"/>
            <a:ext cx="564800" cy="724184"/>
          </a:xfrm>
          <a:prstGeom prst="rect">
            <a:avLst/>
          </a:prstGeom>
          <a:noFill/>
          <a:ln>
            <a:noFill/>
          </a:ln>
        </p:spPr>
      </p:pic>
      <p:graphicFrame>
        <p:nvGraphicFramePr>
          <p:cNvPr id="498" name="Google Shape;498;g2d7839f9bad_0_217"/>
          <p:cNvGraphicFramePr/>
          <p:nvPr/>
        </p:nvGraphicFramePr>
        <p:xfrm>
          <a:off x="1367759" y="3903175"/>
          <a:ext cx="8828000" cy="496075"/>
        </p:xfrm>
        <a:graphic>
          <a:graphicData uri="http://schemas.openxmlformats.org/drawingml/2006/table">
            <a:tbl>
              <a:tblPr>
                <a:noFill/>
                <a:tableStyleId>{AB7A8348-37E5-4236-8177-3E4D39BE2D2A}</a:tableStyleId>
              </a:tblPr>
              <a:tblGrid>
                <a:gridCol w="2491600">
                  <a:extLst>
                    <a:ext uri="{9D8B030D-6E8A-4147-A177-3AD203B41FA5}">
                      <a16:colId xmlns:a16="http://schemas.microsoft.com/office/drawing/2014/main" val="20000"/>
                    </a:ext>
                  </a:extLst>
                </a:gridCol>
                <a:gridCol w="6336400">
                  <a:extLst>
                    <a:ext uri="{9D8B030D-6E8A-4147-A177-3AD203B41FA5}">
                      <a16:colId xmlns:a16="http://schemas.microsoft.com/office/drawing/2014/main" val="20001"/>
                    </a:ext>
                  </a:extLst>
                </a:gridCol>
              </a:tblGrid>
              <a:tr h="496075">
                <a:tc gridSpan="2">
                  <a:txBody>
                    <a:bodyPr/>
                    <a:lstStyle/>
                    <a:p>
                      <a:pPr marL="0" lvl="0" indent="0" algn="l" rtl="0">
                        <a:spcBef>
                          <a:spcPts val="0"/>
                        </a:spcBef>
                        <a:spcAft>
                          <a:spcPts val="0"/>
                        </a:spcAft>
                        <a:buNone/>
                      </a:pPr>
                      <a:r>
                        <a:rPr lang="en-US" sz="1500">
                          <a:solidFill>
                            <a:srgbClr val="09103D"/>
                          </a:solidFill>
                          <a:latin typeface="DM Sans"/>
                          <a:ea typeface="DM Sans"/>
                          <a:cs typeface="DM Sans"/>
                          <a:sym typeface="DM Sans"/>
                        </a:rPr>
                        <a:t>Compliance gaps and </a:t>
                      </a:r>
                      <a:r>
                        <a:rPr lang="en-US" sz="1500">
                          <a:solidFill>
                            <a:schemeClr val="dk1"/>
                          </a:solidFill>
                          <a:latin typeface="DM Sans"/>
                          <a:ea typeface="DM Sans"/>
                          <a:cs typeface="DM Sans"/>
                          <a:sym typeface="DM Sans"/>
                        </a:rPr>
                        <a:t>inconsistent processes result in audit findings.</a:t>
                      </a:r>
                      <a:endParaRPr sz="1500">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tc hMerge="1">
                  <a:txBody>
                    <a:bodyPr/>
                    <a:lstStyle/>
                    <a:p>
                      <a:endParaRPr lang="en-ES"/>
                    </a:p>
                  </a:txBody>
                  <a:tcPr/>
                </a:tc>
                <a:extLst>
                  <a:ext uri="{0D108BD9-81ED-4DB2-BD59-A6C34878D82A}">
                    <a16:rowId xmlns:a16="http://schemas.microsoft.com/office/drawing/2014/main" val="10000"/>
                  </a:ext>
                </a:extLst>
              </a:tr>
            </a:tbl>
          </a:graphicData>
        </a:graphic>
      </p:graphicFrame>
      <p:sp>
        <p:nvSpPr>
          <p:cNvPr id="499" name="Google Shape;499;g2d7839f9bad_0_217"/>
          <p:cNvSpPr txBox="1"/>
          <p:nvPr/>
        </p:nvSpPr>
        <p:spPr>
          <a:xfrm>
            <a:off x="798508" y="3822808"/>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2</a:t>
            </a:r>
            <a:endParaRPr sz="2667" b="0" i="0" u="none" strike="noStrike" cap="none">
              <a:solidFill>
                <a:srgbClr val="000000"/>
              </a:solidFill>
              <a:latin typeface="DM Sans"/>
              <a:ea typeface="DM Sans"/>
              <a:cs typeface="DM Sans"/>
              <a:sym typeface="DM Sans"/>
            </a:endParaRPr>
          </a:p>
        </p:txBody>
      </p:sp>
      <p:pic>
        <p:nvPicPr>
          <p:cNvPr id="500" name="Google Shape;500;g2d7839f9bad_0_217"/>
          <p:cNvPicPr preferRelativeResize="0"/>
          <p:nvPr/>
        </p:nvPicPr>
        <p:blipFill rotWithShape="1">
          <a:blip r:embed="rId3">
            <a:alphaModFix/>
          </a:blip>
          <a:srcRect/>
          <a:stretch/>
        </p:blipFill>
        <p:spPr>
          <a:xfrm>
            <a:off x="798508" y="4728433"/>
            <a:ext cx="564800" cy="724184"/>
          </a:xfrm>
          <a:prstGeom prst="rect">
            <a:avLst/>
          </a:prstGeom>
          <a:noFill/>
          <a:ln>
            <a:noFill/>
          </a:ln>
        </p:spPr>
      </p:pic>
      <p:graphicFrame>
        <p:nvGraphicFramePr>
          <p:cNvPr id="501" name="Google Shape;501;g2d7839f9bad_0_217"/>
          <p:cNvGraphicFramePr/>
          <p:nvPr/>
        </p:nvGraphicFramePr>
        <p:xfrm>
          <a:off x="1367759" y="4842500"/>
          <a:ext cx="8828000" cy="496075"/>
        </p:xfrm>
        <a:graphic>
          <a:graphicData uri="http://schemas.openxmlformats.org/drawingml/2006/table">
            <a:tbl>
              <a:tblPr>
                <a:noFill/>
                <a:tableStyleId>{AB7A8348-37E5-4236-8177-3E4D39BE2D2A}</a:tableStyleId>
              </a:tblPr>
              <a:tblGrid>
                <a:gridCol w="2491600">
                  <a:extLst>
                    <a:ext uri="{9D8B030D-6E8A-4147-A177-3AD203B41FA5}">
                      <a16:colId xmlns:a16="http://schemas.microsoft.com/office/drawing/2014/main" val="20000"/>
                    </a:ext>
                  </a:extLst>
                </a:gridCol>
                <a:gridCol w="6336400">
                  <a:extLst>
                    <a:ext uri="{9D8B030D-6E8A-4147-A177-3AD203B41FA5}">
                      <a16:colId xmlns:a16="http://schemas.microsoft.com/office/drawing/2014/main" val="20001"/>
                    </a:ext>
                  </a:extLst>
                </a:gridCol>
              </a:tblGrid>
              <a:tr h="496075">
                <a:tc gridSpan="2">
                  <a:txBody>
                    <a:bodyPr/>
                    <a:lstStyle/>
                    <a:p>
                      <a:pPr marL="0" lvl="0" indent="0" algn="l" rtl="0">
                        <a:lnSpc>
                          <a:spcPct val="200000"/>
                        </a:lnSpc>
                        <a:spcBef>
                          <a:spcPts val="0"/>
                        </a:spcBef>
                        <a:spcAft>
                          <a:spcPts val="0"/>
                        </a:spcAft>
                        <a:buNone/>
                      </a:pPr>
                      <a:r>
                        <a:rPr lang="en-US" sz="1500">
                          <a:solidFill>
                            <a:srgbClr val="09103D"/>
                          </a:solidFill>
                          <a:latin typeface="DM Sans"/>
                          <a:ea typeface="DM Sans"/>
                          <a:cs typeface="DM Sans"/>
                          <a:sym typeface="DM Sans"/>
                        </a:rPr>
                        <a:t>Lack of traceability increases the risk of product recalls.</a:t>
                      </a:r>
                      <a:endParaRPr sz="1500">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tc hMerge="1">
                  <a:txBody>
                    <a:bodyPr/>
                    <a:lstStyle/>
                    <a:p>
                      <a:endParaRPr lang="en-ES"/>
                    </a:p>
                  </a:txBody>
                  <a:tcPr/>
                </a:tc>
                <a:extLst>
                  <a:ext uri="{0D108BD9-81ED-4DB2-BD59-A6C34878D82A}">
                    <a16:rowId xmlns:a16="http://schemas.microsoft.com/office/drawing/2014/main" val="10000"/>
                  </a:ext>
                </a:extLst>
              </a:tr>
            </a:tbl>
          </a:graphicData>
        </a:graphic>
      </p:graphicFrame>
      <p:sp>
        <p:nvSpPr>
          <p:cNvPr id="502" name="Google Shape;502;g2d7839f9bad_0_217"/>
          <p:cNvSpPr txBox="1"/>
          <p:nvPr/>
        </p:nvSpPr>
        <p:spPr>
          <a:xfrm>
            <a:off x="798508" y="4762133"/>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3</a:t>
            </a:r>
            <a:endParaRPr sz="2667" b="0" i="0" u="none" strike="noStrike" cap="none">
              <a:solidFill>
                <a:srgbClr val="000000"/>
              </a:solidFill>
              <a:latin typeface="DM Sans"/>
              <a:ea typeface="DM Sans"/>
              <a:cs typeface="DM Sans"/>
              <a:sym typeface="DM Sans"/>
            </a:endParaRPr>
          </a:p>
        </p:txBody>
      </p:sp>
      <p:sp>
        <p:nvSpPr>
          <p:cNvPr id="503" name="Google Shape;503;g2d7839f9bad_0_217"/>
          <p:cNvSpPr txBox="1"/>
          <p:nvPr/>
        </p:nvSpPr>
        <p:spPr>
          <a:xfrm>
            <a:off x="687347" y="952671"/>
            <a:ext cx="7112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Business need: </a:t>
            </a:r>
            <a:endParaRPr sz="3500">
              <a:solidFill>
                <a:srgbClr val="09103D"/>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Current challenges </a:t>
            </a:r>
            <a:endParaRPr sz="3500" b="0" i="0" u="none" strike="noStrike" cap="none">
              <a:solidFill>
                <a:srgbClr val="09103D"/>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d7839f9bad_0_119"/>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Proposed eQMS solution</a:t>
            </a:r>
            <a:endParaRPr sz="3500" b="0" i="0" u="none" strike="noStrike" cap="none">
              <a:solidFill>
                <a:srgbClr val="09103D"/>
              </a:solidFill>
              <a:latin typeface="DM Sans"/>
              <a:ea typeface="DM Sans"/>
              <a:cs typeface="DM Sans"/>
              <a:sym typeface="DM Sans"/>
            </a:endParaRPr>
          </a:p>
        </p:txBody>
      </p:sp>
      <p:sp>
        <p:nvSpPr>
          <p:cNvPr id="510" name="Google Shape;510;g2d7839f9bad_0_119"/>
          <p:cNvSpPr txBox="1"/>
          <p:nvPr/>
        </p:nvSpPr>
        <p:spPr>
          <a:xfrm>
            <a:off x="798450" y="3636750"/>
            <a:ext cx="6345300" cy="21858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50000"/>
              </a:lnSpc>
              <a:spcBef>
                <a:spcPts val="1200"/>
              </a:spcBef>
              <a:spcAft>
                <a:spcPts val="0"/>
              </a:spcAft>
              <a:buClr>
                <a:srgbClr val="09103D"/>
              </a:buClr>
              <a:buSzPts val="1600"/>
              <a:buFont typeface="DM Sans"/>
              <a:buChar char="●"/>
            </a:pPr>
            <a:r>
              <a:rPr lang="en-US" sz="1600" b="1">
                <a:solidFill>
                  <a:srgbClr val="09103D"/>
                </a:solidFill>
                <a:latin typeface="DM Sans"/>
                <a:ea typeface="DM Sans"/>
                <a:cs typeface="DM Sans"/>
                <a:sym typeface="DM Sans"/>
              </a:rPr>
              <a:t>Overview:</a:t>
            </a:r>
            <a:r>
              <a:rPr lang="en-US" sz="1600">
                <a:solidFill>
                  <a:srgbClr val="09103D"/>
                </a:solidFill>
                <a:latin typeface="DM Sans"/>
                <a:ea typeface="DM Sans"/>
                <a:cs typeface="DM Sans"/>
                <a:sym typeface="DM Sans"/>
              </a:rPr>
              <a:t> Briefly describe the eQMS, focusing on its purpose: automating and centralizing quality processes to improve efficiency and compliance.</a:t>
            </a:r>
            <a:endParaRPr sz="1600">
              <a:solidFill>
                <a:srgbClr val="09103D"/>
              </a:solidFill>
              <a:latin typeface="DM Sans"/>
              <a:ea typeface="DM Sans"/>
              <a:cs typeface="DM Sans"/>
              <a:sym typeface="DM Sans"/>
            </a:endParaRPr>
          </a:p>
          <a:p>
            <a:pPr marL="457200" marR="0" lvl="0" indent="-330200" algn="l" rtl="0">
              <a:lnSpc>
                <a:spcPct val="150000"/>
              </a:lnSpc>
              <a:spcBef>
                <a:spcPts val="0"/>
              </a:spcBef>
              <a:spcAft>
                <a:spcPts val="0"/>
              </a:spcAft>
              <a:buClr>
                <a:srgbClr val="09103D"/>
              </a:buClr>
              <a:buSzPts val="1600"/>
              <a:buFont typeface="DM Sans"/>
              <a:buChar char="●"/>
            </a:pPr>
            <a:r>
              <a:rPr lang="en-US" sz="1600" b="1">
                <a:solidFill>
                  <a:srgbClr val="09103D"/>
                </a:solidFill>
                <a:latin typeface="DM Sans"/>
                <a:ea typeface="DM Sans"/>
                <a:cs typeface="DM Sans"/>
                <a:sym typeface="DM Sans"/>
              </a:rPr>
              <a:t>Addressing challenges: </a:t>
            </a:r>
            <a:r>
              <a:rPr lang="en-US" sz="1600">
                <a:solidFill>
                  <a:srgbClr val="09103D"/>
                </a:solidFill>
                <a:latin typeface="DM Sans"/>
                <a:ea typeface="DM Sans"/>
                <a:cs typeface="DM Sans"/>
                <a:sym typeface="DM Sans"/>
              </a:rPr>
              <a:t>Highlight key challenges the eQMS will resolve, such as reducing manual errors, ensuring compliance, enhancing traceability, and lowering costs.</a:t>
            </a:r>
            <a:endParaRPr sz="1500" i="1">
              <a:solidFill>
                <a:srgbClr val="09103D"/>
              </a:solidFill>
              <a:latin typeface="DM Sans"/>
              <a:ea typeface="DM Sans"/>
              <a:cs typeface="DM Sans"/>
              <a:sym typeface="DM Sans"/>
            </a:endParaRPr>
          </a:p>
        </p:txBody>
      </p:sp>
      <p:sp>
        <p:nvSpPr>
          <p:cNvPr id="511" name="Google Shape;511;g2d7839f9bad_0_11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12" name="Google Shape;512;g2d7839f9bad_0_119"/>
          <p:cNvSpPr/>
          <p:nvPr/>
        </p:nvSpPr>
        <p:spPr>
          <a:xfrm>
            <a:off x="785500" y="30081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513" name="Google Shape;513;g2d7839f9bad_0_119"/>
          <p:cNvSpPr txBox="1"/>
          <p:nvPr/>
        </p:nvSpPr>
        <p:spPr>
          <a:xfrm>
            <a:off x="1239700" y="30597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dirty="0">
                <a:solidFill>
                  <a:srgbClr val="666666"/>
                </a:solidFill>
                <a:latin typeface="DM Sans"/>
                <a:ea typeface="DM Sans"/>
                <a:cs typeface="DM Sans"/>
                <a:sym typeface="DM Sans"/>
              </a:rPr>
              <a:t>How to complete the following slide</a:t>
            </a:r>
            <a:endParaRPr sz="1500" b="0" i="1" u="none" strike="noStrike" cap="none" dirty="0">
              <a:solidFill>
                <a:srgbClr val="666666"/>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32389f91154_0_126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cxnSp>
        <p:nvCxnSpPr>
          <p:cNvPr id="520" name="Google Shape;520;g32389f91154_0_1269"/>
          <p:cNvCxnSpPr/>
          <p:nvPr/>
        </p:nvCxnSpPr>
        <p:spPr>
          <a:xfrm>
            <a:off x="710588" y="2083825"/>
            <a:ext cx="5037300" cy="0"/>
          </a:xfrm>
          <a:prstGeom prst="straightConnector1">
            <a:avLst/>
          </a:prstGeom>
          <a:noFill/>
          <a:ln w="9525" cap="flat" cmpd="sng">
            <a:solidFill>
              <a:srgbClr val="E3E3E3"/>
            </a:solidFill>
            <a:prstDash val="solid"/>
            <a:round/>
            <a:headEnd type="none" w="sm" len="sm"/>
            <a:tailEnd type="none" w="sm" len="sm"/>
          </a:ln>
        </p:spPr>
      </p:cxnSp>
      <p:cxnSp>
        <p:nvCxnSpPr>
          <p:cNvPr id="521" name="Google Shape;521;g32389f91154_0_1269"/>
          <p:cNvCxnSpPr/>
          <p:nvPr/>
        </p:nvCxnSpPr>
        <p:spPr>
          <a:xfrm>
            <a:off x="6580742" y="2083825"/>
            <a:ext cx="5037300" cy="0"/>
          </a:xfrm>
          <a:prstGeom prst="straightConnector1">
            <a:avLst/>
          </a:prstGeom>
          <a:noFill/>
          <a:ln w="9525" cap="flat" cmpd="sng">
            <a:solidFill>
              <a:srgbClr val="E3E3E3"/>
            </a:solidFill>
            <a:prstDash val="solid"/>
            <a:round/>
            <a:headEnd type="none" w="sm" len="sm"/>
            <a:tailEnd type="none" w="sm" len="sm"/>
          </a:ln>
        </p:spPr>
      </p:cxnSp>
      <p:graphicFrame>
        <p:nvGraphicFramePr>
          <p:cNvPr id="522" name="Google Shape;522;g32389f91154_0_1269"/>
          <p:cNvGraphicFramePr/>
          <p:nvPr/>
        </p:nvGraphicFramePr>
        <p:xfrm>
          <a:off x="6580742"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lvl="0" indent="0" algn="l" rtl="0">
                        <a:spcBef>
                          <a:spcPts val="0"/>
                        </a:spcBef>
                        <a:spcAft>
                          <a:spcPts val="0"/>
                        </a:spcAft>
                        <a:buClr>
                          <a:schemeClr val="dk1"/>
                        </a:buClr>
                        <a:buSzPts val="1100"/>
                        <a:buFont typeface="Arial"/>
                        <a:buNone/>
                      </a:pPr>
                      <a:r>
                        <a:rPr lang="en-US" b="1">
                          <a:solidFill>
                            <a:srgbClr val="09103D"/>
                          </a:solidFill>
                          <a:latin typeface="DM Sans"/>
                          <a:ea typeface="DM Sans"/>
                          <a:cs typeface="DM Sans"/>
                          <a:sym typeface="DM Sans"/>
                        </a:rPr>
                        <a:t>Addressing challenges</a:t>
                      </a:r>
                      <a:endParaRPr b="1">
                        <a:solidFill>
                          <a:srgbClr val="09103D"/>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b="1">
                        <a:solidFill>
                          <a:srgbClr val="09103D"/>
                        </a:solidFill>
                        <a:latin typeface="DM Sans"/>
                        <a:ea typeface="DM Sans"/>
                        <a:cs typeface="DM Sans"/>
                        <a:sym typeface="DM Sans"/>
                      </a:endParaRPr>
                    </a:p>
                    <a:p>
                      <a:pPr marL="457200" lvl="0" indent="-311150" algn="l" rtl="0">
                        <a:lnSpc>
                          <a:spcPct val="150000"/>
                        </a:lnSpc>
                        <a:spcBef>
                          <a:spcPts val="120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Improves operational efficiency by reducing manual tasks.</a:t>
                      </a:r>
                      <a:endParaRPr sz="1300" i="1">
                        <a:solidFill>
                          <a:srgbClr val="999999"/>
                        </a:solidFill>
                        <a:latin typeface="DM Sans"/>
                        <a:ea typeface="DM Sans"/>
                        <a:cs typeface="DM Sans"/>
                        <a:sym typeface="DM Sans"/>
                      </a:endParaRPr>
                    </a:p>
                    <a:p>
                      <a:pPr marL="457200" marR="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Enhances compliance readiness, minimizing audit risks.</a:t>
                      </a:r>
                      <a:endParaRPr sz="1300" i="1">
                        <a:solidFill>
                          <a:srgbClr val="999999"/>
                        </a:solidFill>
                        <a:latin typeface="DM Sans"/>
                        <a:ea typeface="DM Sans"/>
                        <a:cs typeface="DM Sans"/>
                        <a:sym typeface="DM Sans"/>
                      </a:endParaRPr>
                    </a:p>
                    <a:p>
                      <a:pPr marL="457200" marR="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Increases collaboration across departments.</a:t>
                      </a:r>
                      <a:endParaRPr sz="1300" i="1">
                        <a:solidFill>
                          <a:srgbClr val="999999"/>
                        </a:solidFill>
                        <a:latin typeface="DM Sans"/>
                        <a:ea typeface="DM Sans"/>
                        <a:cs typeface="DM Sans"/>
                        <a:sym typeface="DM Sans"/>
                      </a:endParaRPr>
                    </a:p>
                    <a:p>
                      <a:pPr marL="457200" marR="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Provides better decision-making through real-time insights.</a:t>
                      </a:r>
                      <a:endParaRPr sz="1300" i="1">
                        <a:solidFill>
                          <a:srgbClr val="999999"/>
                        </a:solidFill>
                        <a:latin typeface="DM Sans"/>
                        <a:ea typeface="DM Sans"/>
                        <a:cs typeface="DM Sans"/>
                        <a:sym typeface="DM Sans"/>
                      </a:endParaRPr>
                    </a:p>
                    <a:p>
                      <a:pPr marL="457200" marR="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Enhanced traceability will quickly identify issues, mitigating product recall risk.</a:t>
                      </a:r>
                      <a:endParaRPr sz="1300" i="1">
                        <a:solidFill>
                          <a:srgbClr val="999999"/>
                        </a:solidFill>
                        <a:latin typeface="DM Sans"/>
                        <a:ea typeface="DM Sans"/>
                        <a:cs typeface="DM Sans"/>
                        <a:sym typeface="DM Sans"/>
                      </a:endParaRPr>
                    </a:p>
                  </a:txBody>
                  <a:tcPr marL="210300" marR="210300" marT="155425" marB="155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523" name="Google Shape;523;g32389f91154_0_1269"/>
          <p:cNvGraphicFramePr/>
          <p:nvPr/>
        </p:nvGraphicFramePr>
        <p:xfrm>
          <a:off x="710588"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lvl="0" indent="0" algn="l" rtl="0">
                        <a:spcBef>
                          <a:spcPts val="0"/>
                        </a:spcBef>
                        <a:spcAft>
                          <a:spcPts val="0"/>
                        </a:spcAft>
                        <a:buClr>
                          <a:schemeClr val="dk1"/>
                        </a:buClr>
                        <a:buSzPts val="1100"/>
                        <a:buFont typeface="Arial"/>
                        <a:buNone/>
                      </a:pPr>
                      <a:r>
                        <a:rPr lang="en-US" b="1">
                          <a:solidFill>
                            <a:srgbClr val="09103D"/>
                          </a:solidFill>
                          <a:latin typeface="DM Sans"/>
                          <a:ea typeface="DM Sans"/>
                          <a:cs typeface="DM Sans"/>
                          <a:sym typeface="DM Sans"/>
                        </a:rPr>
                        <a:t>Overview</a:t>
                      </a:r>
                      <a:endParaRPr b="1" u="none" strike="noStrike" cap="none">
                        <a:solidFill>
                          <a:srgbClr val="09103D"/>
                        </a:solidFill>
                        <a:latin typeface="DM Sans"/>
                        <a:ea typeface="DM Sans"/>
                        <a:cs typeface="DM Sans"/>
                        <a:sym typeface="DM Sans"/>
                      </a:endParaRPr>
                    </a:p>
                    <a:p>
                      <a:pPr marL="0" marR="0" lvl="0" indent="0" algn="l" rtl="0">
                        <a:lnSpc>
                          <a:spcPct val="100000"/>
                        </a:lnSpc>
                        <a:spcBef>
                          <a:spcPts val="400"/>
                        </a:spcBef>
                        <a:spcAft>
                          <a:spcPts val="0"/>
                        </a:spcAft>
                        <a:buClr>
                          <a:srgbClr val="09103D"/>
                        </a:buClr>
                        <a:buSzPts val="1000"/>
                        <a:buFont typeface="DM Sans"/>
                        <a:buNone/>
                      </a:pPr>
                      <a:endParaRPr>
                        <a:solidFill>
                          <a:srgbClr val="09103D"/>
                        </a:solidFill>
                        <a:latin typeface="DM Sans"/>
                        <a:ea typeface="DM Sans"/>
                        <a:cs typeface="DM Sans"/>
                        <a:sym typeface="DM Sans"/>
                      </a:endParaRPr>
                    </a:p>
                    <a:p>
                      <a:pPr marL="457200" lvl="0" indent="-311150" algn="l" rtl="0">
                        <a:lnSpc>
                          <a:spcPct val="150000"/>
                        </a:lnSpc>
                        <a:spcBef>
                          <a:spcPts val="120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The proposed eQMS will digitize all quality management processes, providing a centralized platform for document control, training management, and audit trails.</a:t>
                      </a:r>
                      <a:endParaRPr sz="1300" i="1">
                        <a:solidFill>
                          <a:srgbClr val="999999"/>
                        </a:solidFill>
                        <a:latin typeface="DM Sans"/>
                        <a:ea typeface="DM Sans"/>
                        <a:cs typeface="DM Sans"/>
                        <a:sym typeface="DM Sans"/>
                      </a:endParaRPr>
                    </a:p>
                    <a:p>
                      <a:pPr marL="457200" lvl="0" indent="-311150" algn="l" rtl="0">
                        <a:lnSpc>
                          <a:spcPct val="150000"/>
                        </a:lnSpc>
                        <a:spcBef>
                          <a:spcPts val="120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This initiative aims to streamline operations, reduce risks, and align quality management with the organization’s strategic objectives.</a:t>
                      </a:r>
                      <a:endParaRPr sz="1300" i="1">
                        <a:solidFill>
                          <a:srgbClr val="999999"/>
                        </a:solidFill>
                        <a:latin typeface="DM Sans"/>
                        <a:ea typeface="DM Sans"/>
                        <a:cs typeface="DM Sans"/>
                        <a:sym typeface="DM Sans"/>
                      </a:endParaRPr>
                    </a:p>
                  </a:txBody>
                  <a:tcPr marL="210300" marR="210300" marT="155425" marB="155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
        <p:nvSpPr>
          <p:cNvPr id="524" name="Google Shape;524;g32389f91154_0_1269"/>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Proposed eQMS solution</a:t>
            </a:r>
            <a:endParaRPr sz="3500" b="0" i="0" u="none" strike="noStrike" cap="none">
              <a:solidFill>
                <a:srgbClr val="09103D"/>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323a520d3e1_0_137"/>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Proposed eQMS solution</a:t>
            </a:r>
            <a:endParaRPr sz="3500" b="0" i="0" u="none" strike="noStrike" cap="none">
              <a:solidFill>
                <a:srgbClr val="09103D"/>
              </a:solidFill>
              <a:latin typeface="DM Sans"/>
              <a:ea typeface="DM Sans"/>
              <a:cs typeface="DM Sans"/>
              <a:sym typeface="DM Sans"/>
            </a:endParaRPr>
          </a:p>
        </p:txBody>
      </p:sp>
      <p:sp>
        <p:nvSpPr>
          <p:cNvPr id="531" name="Google Shape;531;g323a520d3e1_0_137"/>
          <p:cNvSpPr txBox="1"/>
          <p:nvPr/>
        </p:nvSpPr>
        <p:spPr>
          <a:xfrm>
            <a:off x="798450" y="3693900"/>
            <a:ext cx="6882900" cy="2185800"/>
          </a:xfrm>
          <a:prstGeom prst="rect">
            <a:avLst/>
          </a:prstGeom>
          <a:noFill/>
          <a:ln>
            <a:noFill/>
          </a:ln>
        </p:spPr>
        <p:txBody>
          <a:bodyPr spcFirstLastPara="1" wrap="square" lIns="91425" tIns="45700" rIns="91425" bIns="45700" anchor="t" anchorCtr="0">
            <a:spAutoFit/>
          </a:bodyPr>
          <a:lstStyle/>
          <a:p>
            <a:pPr marL="45720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Key features</a:t>
            </a:r>
            <a:r>
              <a:rPr lang="en-US" sz="1600">
                <a:solidFill>
                  <a:srgbClr val="09103D"/>
                </a:solidFill>
                <a:latin typeface="DM Sans"/>
                <a:ea typeface="DM Sans"/>
                <a:cs typeface="DM Sans"/>
                <a:sym typeface="DM Sans"/>
              </a:rPr>
              <a:t>:</a:t>
            </a:r>
            <a:r>
              <a:rPr lang="en-US" sz="1600" b="1">
                <a:solidFill>
                  <a:srgbClr val="09103D"/>
                </a:solidFill>
                <a:latin typeface="DM Sans"/>
                <a:ea typeface="DM Sans"/>
                <a:cs typeface="DM Sans"/>
                <a:sym typeface="DM Sans"/>
              </a:rPr>
              <a:t> </a:t>
            </a:r>
            <a:r>
              <a:rPr lang="en-US" sz="1600">
                <a:solidFill>
                  <a:srgbClr val="09103D"/>
                </a:solidFill>
                <a:latin typeface="DM Sans"/>
                <a:ea typeface="DM Sans"/>
                <a:cs typeface="DM Sans"/>
                <a:sym typeface="DM Sans"/>
              </a:rPr>
              <a:t>List essential features like user-friendly design, scalability, and seamless integration, explaining their importance for meeting organizational needs.</a:t>
            </a:r>
            <a:endParaRPr sz="1600">
              <a:solidFill>
                <a:srgbClr val="09103D"/>
              </a:solidFill>
              <a:latin typeface="DM Sans"/>
              <a:ea typeface="DM Sans"/>
              <a:cs typeface="DM Sans"/>
              <a:sym typeface="DM Sans"/>
            </a:endParaRPr>
          </a:p>
          <a:p>
            <a:pPr marL="45720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Expected outcome</a:t>
            </a:r>
            <a:r>
              <a:rPr lang="en-US" sz="1600">
                <a:solidFill>
                  <a:srgbClr val="09103D"/>
                </a:solidFill>
                <a:latin typeface="DM Sans"/>
                <a:ea typeface="DM Sans"/>
                <a:cs typeface="DM Sans"/>
                <a:sym typeface="DM Sans"/>
              </a:rPr>
              <a:t>: Summarize the benefits, such as streamlined operations, reduced risks, and alignment with strategic goals, emphasizing measurable improvements.</a:t>
            </a:r>
            <a:endParaRPr sz="1500" i="1">
              <a:solidFill>
                <a:srgbClr val="09103D"/>
              </a:solidFill>
              <a:latin typeface="DM Sans"/>
              <a:ea typeface="DM Sans"/>
              <a:cs typeface="DM Sans"/>
              <a:sym typeface="DM Sans"/>
            </a:endParaRPr>
          </a:p>
        </p:txBody>
      </p:sp>
      <p:sp>
        <p:nvSpPr>
          <p:cNvPr id="532" name="Google Shape;532;g323a520d3e1_0_137"/>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33" name="Google Shape;533;g323a520d3e1_0_137"/>
          <p:cNvSpPr/>
          <p:nvPr/>
        </p:nvSpPr>
        <p:spPr>
          <a:xfrm>
            <a:off x="785500" y="2939875"/>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534" name="Google Shape;534;g323a520d3e1_0_137"/>
          <p:cNvSpPr txBox="1"/>
          <p:nvPr/>
        </p:nvSpPr>
        <p:spPr>
          <a:xfrm>
            <a:off x="1239700" y="2991475"/>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323a520d3e1_0_102"/>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cxnSp>
        <p:nvCxnSpPr>
          <p:cNvPr id="541" name="Google Shape;541;g323a520d3e1_0_102"/>
          <p:cNvCxnSpPr/>
          <p:nvPr/>
        </p:nvCxnSpPr>
        <p:spPr>
          <a:xfrm>
            <a:off x="710588" y="2083825"/>
            <a:ext cx="5037300" cy="0"/>
          </a:xfrm>
          <a:prstGeom prst="straightConnector1">
            <a:avLst/>
          </a:prstGeom>
          <a:noFill/>
          <a:ln w="9525" cap="flat" cmpd="sng">
            <a:solidFill>
              <a:srgbClr val="E3E3E3"/>
            </a:solidFill>
            <a:prstDash val="solid"/>
            <a:round/>
            <a:headEnd type="none" w="sm" len="sm"/>
            <a:tailEnd type="none" w="sm" len="sm"/>
          </a:ln>
        </p:spPr>
      </p:cxnSp>
      <p:cxnSp>
        <p:nvCxnSpPr>
          <p:cNvPr id="542" name="Google Shape;542;g323a520d3e1_0_102"/>
          <p:cNvCxnSpPr/>
          <p:nvPr/>
        </p:nvCxnSpPr>
        <p:spPr>
          <a:xfrm>
            <a:off x="6580742" y="2083825"/>
            <a:ext cx="5037300" cy="0"/>
          </a:xfrm>
          <a:prstGeom prst="straightConnector1">
            <a:avLst/>
          </a:prstGeom>
          <a:noFill/>
          <a:ln w="9525" cap="flat" cmpd="sng">
            <a:solidFill>
              <a:srgbClr val="E3E3E3"/>
            </a:solidFill>
            <a:prstDash val="solid"/>
            <a:round/>
            <a:headEnd type="none" w="sm" len="sm"/>
            <a:tailEnd type="none" w="sm" len="sm"/>
          </a:ln>
        </p:spPr>
      </p:cxnSp>
      <p:graphicFrame>
        <p:nvGraphicFramePr>
          <p:cNvPr id="543" name="Google Shape;543;g323a520d3e1_0_102"/>
          <p:cNvGraphicFramePr/>
          <p:nvPr/>
        </p:nvGraphicFramePr>
        <p:xfrm>
          <a:off x="6580742"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lvl="0" indent="0" algn="l" rtl="0">
                        <a:spcBef>
                          <a:spcPts val="0"/>
                        </a:spcBef>
                        <a:spcAft>
                          <a:spcPts val="0"/>
                        </a:spcAft>
                        <a:buClr>
                          <a:schemeClr val="dk1"/>
                        </a:buClr>
                        <a:buSzPts val="1100"/>
                        <a:buFont typeface="Arial"/>
                        <a:buNone/>
                      </a:pPr>
                      <a:r>
                        <a:rPr lang="en-US" b="1">
                          <a:solidFill>
                            <a:srgbClr val="09103D"/>
                          </a:solidFill>
                          <a:latin typeface="DM Sans"/>
                          <a:ea typeface="DM Sans"/>
                          <a:cs typeface="DM Sans"/>
                          <a:sym typeface="DM Sans"/>
                        </a:rPr>
                        <a:t>Expected outcome</a:t>
                      </a:r>
                      <a:endParaRPr b="1">
                        <a:solidFill>
                          <a:srgbClr val="09103D"/>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b="1">
                        <a:solidFill>
                          <a:srgbClr val="09103D"/>
                        </a:solidFill>
                        <a:latin typeface="DM Sans"/>
                        <a:ea typeface="DM Sans"/>
                        <a:cs typeface="DM Sans"/>
                        <a:sym typeface="DM Sans"/>
                      </a:endParaRPr>
                    </a:p>
                    <a:p>
                      <a:pPr marL="457200" lvl="0" indent="-311150" algn="l" rtl="0">
                        <a:lnSpc>
                          <a:spcPct val="150000"/>
                        </a:lnSpc>
                        <a:spcBef>
                          <a:spcPts val="120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Increase cross-departmental collaboration efficiency by XX%, measured by reduced response times and task completion rates, within 6 months of eQMS adoption.</a:t>
                      </a:r>
                      <a:endParaRPr sz="1300" i="1">
                        <a:solidFill>
                          <a:srgbClr val="999999"/>
                        </a:solidFill>
                        <a:latin typeface="DM Sans"/>
                        <a:ea typeface="DM Sans"/>
                        <a:cs typeface="DM Sans"/>
                        <a:sym typeface="DM Sans"/>
                      </a:endParaRPr>
                    </a:p>
                    <a:p>
                      <a:pPr marL="45720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Achieve XX% user adoption of the eQMS system across all relevant departments within 3 months of system deployment, as measured by user activity logs and training completion rates.</a:t>
                      </a:r>
                      <a:endParaRPr sz="1300" i="1">
                        <a:solidFill>
                          <a:srgbClr val="999999"/>
                        </a:solidFill>
                        <a:latin typeface="DM Sans"/>
                        <a:ea typeface="DM Sans"/>
                        <a:cs typeface="DM Sans"/>
                        <a:sym typeface="DM Sans"/>
                      </a:endParaRPr>
                    </a:p>
                    <a:p>
                      <a:pPr marL="45720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Achieve a XX% reduction in manual quality management tasks within 9 months. </a:t>
                      </a:r>
                      <a:endParaRPr sz="1300" i="1">
                        <a:solidFill>
                          <a:srgbClr val="999999"/>
                        </a:solidFill>
                        <a:latin typeface="DM Sans"/>
                        <a:ea typeface="DM Sans"/>
                        <a:cs typeface="DM Sans"/>
                        <a:sym typeface="DM Sans"/>
                      </a:endParaRPr>
                    </a:p>
                  </a:txBody>
                  <a:tcPr marL="210300" marR="210300" marT="155425" marB="155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544" name="Google Shape;544;g323a520d3e1_0_102"/>
          <p:cNvGraphicFramePr/>
          <p:nvPr/>
        </p:nvGraphicFramePr>
        <p:xfrm>
          <a:off x="710588"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lvl="0" indent="0" algn="l" rtl="0">
                        <a:spcBef>
                          <a:spcPts val="0"/>
                        </a:spcBef>
                        <a:spcAft>
                          <a:spcPts val="0"/>
                        </a:spcAft>
                        <a:buClr>
                          <a:schemeClr val="dk1"/>
                        </a:buClr>
                        <a:buSzPts val="1100"/>
                        <a:buFont typeface="Arial"/>
                        <a:buNone/>
                      </a:pPr>
                      <a:r>
                        <a:rPr lang="en-US" b="1">
                          <a:solidFill>
                            <a:srgbClr val="09103D"/>
                          </a:solidFill>
                          <a:latin typeface="DM Sans"/>
                          <a:ea typeface="DM Sans"/>
                          <a:cs typeface="DM Sans"/>
                          <a:sym typeface="DM Sans"/>
                        </a:rPr>
                        <a:t>Key features </a:t>
                      </a:r>
                      <a:endParaRPr b="1" u="none" strike="noStrike" cap="none">
                        <a:solidFill>
                          <a:srgbClr val="09103D"/>
                        </a:solidFill>
                        <a:latin typeface="DM Sans"/>
                        <a:ea typeface="DM Sans"/>
                        <a:cs typeface="DM Sans"/>
                        <a:sym typeface="DM Sans"/>
                      </a:endParaRPr>
                    </a:p>
                    <a:p>
                      <a:pPr marL="0" marR="0" lvl="0" indent="0" algn="l" rtl="0">
                        <a:lnSpc>
                          <a:spcPct val="100000"/>
                        </a:lnSpc>
                        <a:spcBef>
                          <a:spcPts val="400"/>
                        </a:spcBef>
                        <a:spcAft>
                          <a:spcPts val="0"/>
                        </a:spcAft>
                        <a:buClr>
                          <a:srgbClr val="09103D"/>
                        </a:buClr>
                        <a:buSzPts val="1000"/>
                        <a:buFont typeface="DM Sans"/>
                        <a:buNone/>
                      </a:pPr>
                      <a:endParaRPr>
                        <a:solidFill>
                          <a:srgbClr val="09103D"/>
                        </a:solidFill>
                        <a:latin typeface="DM Sans"/>
                        <a:ea typeface="DM Sans"/>
                        <a:cs typeface="DM Sans"/>
                        <a:sym typeface="DM Sans"/>
                      </a:endParaRPr>
                    </a:p>
                    <a:p>
                      <a:pPr marL="457200" lvl="0" indent="-311150" algn="l" rtl="0">
                        <a:lnSpc>
                          <a:spcPct val="150000"/>
                        </a:lnSpc>
                        <a:spcBef>
                          <a:spcPts val="120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Automated workflows for CAPA, change control, and trainings.</a:t>
                      </a:r>
                      <a:endParaRPr sz="1300" i="1">
                        <a:solidFill>
                          <a:srgbClr val="999999"/>
                        </a:solidFill>
                        <a:latin typeface="DM Sans"/>
                        <a:ea typeface="DM Sans"/>
                        <a:cs typeface="DM Sans"/>
                        <a:sym typeface="DM Sans"/>
                      </a:endParaRPr>
                    </a:p>
                    <a:p>
                      <a:pPr marL="45720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Real-time data tracking and analytics for quality insights.</a:t>
                      </a:r>
                      <a:endParaRPr sz="1300" i="1">
                        <a:solidFill>
                          <a:srgbClr val="999999"/>
                        </a:solidFill>
                        <a:latin typeface="DM Sans"/>
                        <a:ea typeface="DM Sans"/>
                        <a:cs typeface="DM Sans"/>
                        <a:sym typeface="DM Sans"/>
                      </a:endParaRPr>
                    </a:p>
                    <a:p>
                      <a:pPr marL="457200" lvl="0" indent="-311150" algn="l" rtl="0">
                        <a:lnSpc>
                          <a:spcPct val="150000"/>
                        </a:lnSpc>
                        <a:spcBef>
                          <a:spcPts val="0"/>
                        </a:spcBef>
                        <a:spcAft>
                          <a:spcPts val="0"/>
                        </a:spcAft>
                        <a:buClr>
                          <a:srgbClr val="999999"/>
                        </a:buClr>
                        <a:buSzPts val="1300"/>
                        <a:buFont typeface="DM Sans"/>
                        <a:buChar char="●"/>
                      </a:pPr>
                      <a:r>
                        <a:rPr lang="en-US" sz="1300" i="1">
                          <a:solidFill>
                            <a:srgbClr val="999999"/>
                          </a:solidFill>
                          <a:latin typeface="DM Sans"/>
                          <a:ea typeface="DM Sans"/>
                          <a:cs typeface="DM Sans"/>
                          <a:sym typeface="DM Sans"/>
                        </a:rPr>
                        <a:t>Integration with existing systems (e.g., ERP, LIMS, CRM).</a:t>
                      </a:r>
                      <a:endParaRPr sz="1300" i="1">
                        <a:solidFill>
                          <a:srgbClr val="999999"/>
                        </a:solidFill>
                        <a:latin typeface="DM Sans"/>
                        <a:ea typeface="DM Sans"/>
                        <a:cs typeface="DM Sans"/>
                        <a:sym typeface="DM Sans"/>
                      </a:endParaRPr>
                    </a:p>
                  </a:txBody>
                  <a:tcPr marL="210300" marR="210300" marT="155425" marB="155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
        <p:nvSpPr>
          <p:cNvPr id="545" name="Google Shape;545;g323a520d3e1_0_102"/>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Proposed eQMS solution</a:t>
            </a:r>
            <a:endParaRPr sz="3500" b="0" i="0" u="none" strike="noStrike" cap="none">
              <a:solidFill>
                <a:srgbClr val="09103D"/>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3209cb0cfd8_0_59"/>
          <p:cNvSpPr txBox="1"/>
          <p:nvPr/>
        </p:nvSpPr>
        <p:spPr>
          <a:xfrm>
            <a:off x="687347" y="952671"/>
            <a:ext cx="7112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Strategic value of eQMS for </a:t>
            </a:r>
            <a:r>
              <a:rPr lang="en-US" sz="3500" b="0" i="0" u="none" strike="noStrike" cap="none">
                <a:solidFill>
                  <a:srgbClr val="080E3E"/>
                </a:solidFill>
                <a:latin typeface="DM Sans"/>
                <a:ea typeface="DM Sans"/>
                <a:cs typeface="DM Sans"/>
                <a:sym typeface="DM Sans"/>
              </a:rPr>
              <a:t>[Company Name]</a:t>
            </a:r>
            <a:endParaRPr sz="3500" b="0" i="0" u="none" strike="noStrike" cap="none">
              <a:solidFill>
                <a:srgbClr val="080E3E"/>
              </a:solidFill>
              <a:latin typeface="DM Sans"/>
              <a:ea typeface="DM Sans"/>
              <a:cs typeface="DM Sans"/>
              <a:sym typeface="DM Sans"/>
            </a:endParaRPr>
          </a:p>
        </p:txBody>
      </p:sp>
      <p:sp>
        <p:nvSpPr>
          <p:cNvPr id="552" name="Google Shape;552;g3209cb0cfd8_0_5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53" name="Google Shape;553;g3209cb0cfd8_0_59"/>
          <p:cNvSpPr/>
          <p:nvPr/>
        </p:nvSpPr>
        <p:spPr>
          <a:xfrm>
            <a:off x="785500" y="3710252"/>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554" name="Google Shape;554;g3209cb0cfd8_0_59"/>
          <p:cNvSpPr txBox="1"/>
          <p:nvPr/>
        </p:nvSpPr>
        <p:spPr>
          <a:xfrm>
            <a:off x="1239700" y="3761852"/>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dirty="0">
                <a:solidFill>
                  <a:srgbClr val="666666"/>
                </a:solidFill>
                <a:latin typeface="DM Sans"/>
                <a:ea typeface="DM Sans"/>
                <a:cs typeface="DM Sans"/>
                <a:sym typeface="DM Sans"/>
              </a:rPr>
              <a:t>How to complete the following slide</a:t>
            </a:r>
            <a:endParaRPr sz="1500" b="0" i="1" u="none" strike="noStrike" cap="none" dirty="0">
              <a:solidFill>
                <a:srgbClr val="666666"/>
              </a:solidFill>
              <a:latin typeface="DM Sans"/>
              <a:ea typeface="DM Sans"/>
              <a:cs typeface="DM Sans"/>
              <a:sym typeface="DM Sans"/>
            </a:endParaRPr>
          </a:p>
        </p:txBody>
      </p:sp>
      <p:sp>
        <p:nvSpPr>
          <p:cNvPr id="555" name="Google Shape;555;g3209cb0cfd8_0_59"/>
          <p:cNvSpPr txBox="1"/>
          <p:nvPr/>
        </p:nvSpPr>
        <p:spPr>
          <a:xfrm>
            <a:off x="785500" y="4332075"/>
            <a:ext cx="6282300" cy="1471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600">
                <a:solidFill>
                  <a:srgbClr val="09103D"/>
                </a:solidFill>
                <a:latin typeface="DM Sans"/>
                <a:ea typeface="DM Sans"/>
                <a:cs typeface="DM Sans"/>
                <a:sym typeface="DM Sans"/>
              </a:rPr>
              <a:t>Articulate the strategic benefits of implementing an eQMS, such as scalability, cost-efficiency, and maintaining a competitive edge through enhanced quality management. Strengthen the connection between the eQMS implementation and the company's overall strategic goals.</a:t>
            </a:r>
            <a:endParaRPr sz="1600" b="1">
              <a:solidFill>
                <a:srgbClr val="09103D"/>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323a520d3e1_0_117"/>
          <p:cNvSpPr txBox="1"/>
          <p:nvPr/>
        </p:nvSpPr>
        <p:spPr>
          <a:xfrm>
            <a:off x="687347" y="952671"/>
            <a:ext cx="7112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Strategic value of eQMS for </a:t>
            </a:r>
            <a:r>
              <a:rPr lang="en-US" sz="3500" b="0" i="0" u="none" strike="noStrike" cap="none">
                <a:solidFill>
                  <a:srgbClr val="080E3E"/>
                </a:solidFill>
                <a:latin typeface="DM Sans"/>
                <a:ea typeface="DM Sans"/>
                <a:cs typeface="DM Sans"/>
                <a:sym typeface="DM Sans"/>
              </a:rPr>
              <a:t>[Company Name]</a:t>
            </a:r>
            <a:endParaRPr sz="3500" b="0" i="0" u="none" strike="noStrike" cap="none">
              <a:solidFill>
                <a:srgbClr val="080E3E"/>
              </a:solidFill>
              <a:latin typeface="DM Sans"/>
              <a:ea typeface="DM Sans"/>
              <a:cs typeface="DM Sans"/>
              <a:sym typeface="DM Sans"/>
            </a:endParaRPr>
          </a:p>
        </p:txBody>
      </p:sp>
      <p:sp>
        <p:nvSpPr>
          <p:cNvPr id="562" name="Google Shape;562;g323a520d3e1_0_117"/>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63" name="Google Shape;563;g323a520d3e1_0_117"/>
          <p:cNvSpPr txBox="1"/>
          <p:nvPr/>
        </p:nvSpPr>
        <p:spPr>
          <a:xfrm>
            <a:off x="785500" y="2551442"/>
            <a:ext cx="7602600" cy="35940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50000"/>
              </a:lnSpc>
              <a:spcBef>
                <a:spcPts val="1200"/>
              </a:spcBef>
              <a:spcAft>
                <a:spcPts val="0"/>
              </a:spcAft>
              <a:buClr>
                <a:srgbClr val="09103D"/>
              </a:buClr>
              <a:buSzPts val="1500"/>
              <a:buFont typeface="Arial"/>
              <a:buChar char="●"/>
            </a:pPr>
            <a:r>
              <a:rPr lang="en-US" sz="1500" b="1" i="0" u="none" strike="noStrike" cap="none" dirty="0">
                <a:solidFill>
                  <a:srgbClr val="09103D"/>
                </a:solidFill>
                <a:latin typeface="DM Sans"/>
                <a:ea typeface="DM Sans"/>
                <a:cs typeface="DM Sans"/>
                <a:sym typeface="DM Sans"/>
              </a:rPr>
              <a:t>Scalability: </a:t>
            </a:r>
            <a:r>
              <a:rPr lang="en-US" sz="1500" dirty="0">
                <a:solidFill>
                  <a:schemeClr val="dk1"/>
                </a:solidFill>
                <a:latin typeface="DM Sans"/>
                <a:ea typeface="DM Sans"/>
                <a:cs typeface="DM Sans"/>
                <a:sym typeface="DM Sans"/>
              </a:rPr>
              <a:t>As [Company Name] plans to expand into new markets, the </a:t>
            </a:r>
            <a:r>
              <a:rPr lang="en-US" sz="1500" dirty="0" err="1">
                <a:solidFill>
                  <a:schemeClr val="dk1"/>
                </a:solidFill>
                <a:latin typeface="DM Sans"/>
                <a:ea typeface="DM Sans"/>
                <a:cs typeface="DM Sans"/>
                <a:sym typeface="DM Sans"/>
              </a:rPr>
              <a:t>eQMS</a:t>
            </a:r>
            <a:r>
              <a:rPr lang="en-US" sz="1500" dirty="0">
                <a:solidFill>
                  <a:schemeClr val="dk1"/>
                </a:solidFill>
                <a:latin typeface="DM Sans"/>
                <a:ea typeface="DM Sans"/>
                <a:cs typeface="DM Sans"/>
                <a:sym typeface="DM Sans"/>
              </a:rPr>
              <a:t> can easily adapt to increased production volumes and diverse regulatory landscapes, ensuring consistent quality management across all operations.</a:t>
            </a:r>
            <a:endParaRPr sz="1500" dirty="0">
              <a:solidFill>
                <a:schemeClr val="dk1"/>
              </a:solidFill>
              <a:latin typeface="DM Sans"/>
              <a:ea typeface="DM Sans"/>
              <a:cs typeface="DM Sans"/>
              <a:sym typeface="DM Sans"/>
            </a:endParaRPr>
          </a:p>
          <a:p>
            <a:pPr marL="457200" marR="0" lvl="0" indent="-323850" algn="l" rtl="0">
              <a:lnSpc>
                <a:spcPct val="150000"/>
              </a:lnSpc>
              <a:spcBef>
                <a:spcPts val="1200"/>
              </a:spcBef>
              <a:spcAft>
                <a:spcPts val="0"/>
              </a:spcAft>
              <a:buClr>
                <a:srgbClr val="09103D"/>
              </a:buClr>
              <a:buSzPts val="1500"/>
              <a:buFont typeface="Arial"/>
              <a:buChar char="●"/>
            </a:pPr>
            <a:r>
              <a:rPr lang="en-US" sz="1500" b="1" i="0" u="none" strike="noStrike" cap="none" dirty="0">
                <a:solidFill>
                  <a:srgbClr val="09103D"/>
                </a:solidFill>
                <a:latin typeface="DM Sans"/>
                <a:ea typeface="DM Sans"/>
                <a:cs typeface="DM Sans"/>
                <a:sym typeface="DM Sans"/>
              </a:rPr>
              <a:t>Cost-efficiency: </a:t>
            </a:r>
            <a:r>
              <a:rPr lang="en-US" sz="1500" dirty="0">
                <a:solidFill>
                  <a:schemeClr val="dk1"/>
                </a:solidFill>
                <a:latin typeface="DM Sans"/>
                <a:ea typeface="DM Sans"/>
                <a:cs typeface="DM Sans"/>
                <a:sym typeface="DM Sans"/>
              </a:rPr>
              <a:t>Automating quality processes is projected to reduce operational costs by XX% over the next two years by minimizing manual labor and decreasing the incidence of costly errors.</a:t>
            </a:r>
            <a:endParaRPr sz="1500" dirty="0">
              <a:solidFill>
                <a:schemeClr val="dk1"/>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Arial"/>
              <a:buChar char="●"/>
            </a:pPr>
            <a:r>
              <a:rPr lang="en-US" sz="1500" b="1" i="0" u="none" strike="noStrike" cap="none" dirty="0">
                <a:solidFill>
                  <a:srgbClr val="09103D"/>
                </a:solidFill>
                <a:latin typeface="DM Sans"/>
                <a:ea typeface="DM Sans"/>
                <a:cs typeface="DM Sans"/>
                <a:sym typeface="DM Sans"/>
              </a:rPr>
              <a:t>Competitive advantage: </a:t>
            </a:r>
            <a:r>
              <a:rPr lang="en-US" sz="1500" dirty="0">
                <a:solidFill>
                  <a:schemeClr val="dk1"/>
                </a:solidFill>
                <a:latin typeface="DM Sans"/>
                <a:ea typeface="DM Sans"/>
                <a:cs typeface="DM Sans"/>
                <a:sym typeface="DM Sans"/>
              </a:rPr>
              <a:t>With streamlined quality management, [Company Name] can accelerate product development cycles, enabling faster time- to-market and enhancing customer satisfaction through reliable product quality.</a:t>
            </a:r>
            <a:endParaRPr sz="1500" i="1" dirty="0">
              <a:solidFill>
                <a:srgbClr val="09103D"/>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3209cb0cfd8_0_157"/>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
        <p:nvSpPr>
          <p:cNvPr id="570" name="Google Shape;570;g3209cb0cfd8_0_157"/>
          <p:cNvSpPr txBox="1"/>
          <p:nvPr/>
        </p:nvSpPr>
        <p:spPr>
          <a:xfrm>
            <a:off x="785500" y="3202025"/>
            <a:ext cx="7949100" cy="30939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Financial projections: </a:t>
            </a:r>
            <a:r>
              <a:rPr lang="en-US" sz="1500">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Projected costs and savings over a defined period, including implementation expenses and anticipated reductions in quality-related costs.</a:t>
            </a:r>
            <a:endParaRPr sz="1500">
              <a:solidFill>
                <a:srgbClr val="09103D"/>
              </a:solidFill>
              <a:latin typeface="DM Sans"/>
              <a:ea typeface="DM Sans"/>
              <a:cs typeface="DM Sans"/>
              <a:sym typeface="DM Sans"/>
            </a:endParaRPr>
          </a:p>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rPr>
              <a:t>Expected ROI: </a:t>
            </a:r>
            <a:r>
              <a:rPr lang="en-US" sz="1500">
                <a:solidFill>
                  <a:srgbClr val="09103D"/>
                </a:solidFill>
                <a:latin typeface="DM Sans"/>
                <a:ea typeface="DM Sans"/>
                <a:cs typeface="DM Sans"/>
                <a:sym typeface="DM Sans"/>
              </a:rPr>
              <a:t>Calculating return on investment based on projections, highlighting the timeframe for achieving positive returns.</a:t>
            </a:r>
            <a:endParaRPr sz="1500">
              <a:solidFill>
                <a:srgbClr val="09103D"/>
              </a:solidFill>
              <a:latin typeface="DM Sans"/>
              <a:ea typeface="DM Sans"/>
              <a:cs typeface="DM Sans"/>
              <a:sym typeface="DM Sans"/>
            </a:endParaRPr>
          </a:p>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rPr>
              <a:t>Cost-benefit breakdown</a:t>
            </a:r>
            <a:r>
              <a:rPr lang="en-US" sz="1500">
                <a:solidFill>
                  <a:srgbClr val="09103D"/>
                </a:solidFill>
                <a:latin typeface="DM Sans"/>
                <a:ea typeface="DM Sans"/>
                <a:cs typeface="DM Sans"/>
                <a:sym typeface="DM Sans"/>
              </a:rPr>
              <a:t>: Detailed comparison of costs versus anticipated benefits, such as labor savings, reduced compliance penalties, and improved product quality. Add detailed breakdowns of anticipated savings using tables or graphs.</a:t>
            </a:r>
            <a:endParaRPr sz="1500" b="0" i="1" u="none" strike="noStrike" cap="none">
              <a:solidFill>
                <a:srgbClr val="09103D"/>
              </a:solidFill>
              <a:latin typeface="DM Sans"/>
              <a:ea typeface="DM Sans"/>
              <a:cs typeface="DM Sans"/>
              <a:sym typeface="DM Sans"/>
            </a:endParaRPr>
          </a:p>
        </p:txBody>
      </p:sp>
      <p:sp>
        <p:nvSpPr>
          <p:cNvPr id="571" name="Google Shape;571;g3209cb0cfd8_0_157"/>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72" name="Google Shape;572;g3209cb0cfd8_0_157"/>
          <p:cNvSpPr/>
          <p:nvPr/>
        </p:nvSpPr>
        <p:spPr>
          <a:xfrm>
            <a:off x="785500" y="24541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573" name="Google Shape;573;g3209cb0cfd8_0_157"/>
          <p:cNvSpPr txBox="1"/>
          <p:nvPr/>
        </p:nvSpPr>
        <p:spPr>
          <a:xfrm>
            <a:off x="1239700" y="25057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d797b7e652_2_17"/>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
        <p:nvSpPr>
          <p:cNvPr id="580" name="Google Shape;580;g2d797b7e652_2_17"/>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581" name="Google Shape;581;g2d797b7e652_2_17"/>
          <p:cNvSpPr txBox="1"/>
          <p:nvPr/>
        </p:nvSpPr>
        <p:spPr>
          <a:xfrm>
            <a:off x="687350" y="3429000"/>
            <a:ext cx="2846700" cy="323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1200"/>
              </a:spcBef>
              <a:spcAft>
                <a:spcPts val="1200"/>
              </a:spcAft>
              <a:buClr>
                <a:srgbClr val="000000"/>
              </a:buClr>
              <a:buSzPts val="1500"/>
              <a:buFont typeface="Arial"/>
              <a:buNone/>
            </a:pPr>
            <a:r>
              <a:rPr lang="en-US" sz="1500" dirty="0">
                <a:solidFill>
                  <a:srgbClr val="09103D"/>
                </a:solidFill>
                <a:latin typeface="DM Sans"/>
                <a:ea typeface="DM Sans"/>
                <a:cs typeface="DM Sans"/>
                <a:sym typeface="DM Sans"/>
              </a:rPr>
              <a:t>Overall 3 year value created:</a:t>
            </a:r>
            <a:endParaRPr sz="1500" b="0" u="none" strike="noStrike" cap="none" dirty="0">
              <a:solidFill>
                <a:srgbClr val="09103D"/>
              </a:solidFill>
              <a:latin typeface="DM Sans"/>
              <a:ea typeface="DM Sans"/>
              <a:cs typeface="DM Sans"/>
              <a:sym typeface="DM Sans"/>
            </a:endParaRPr>
          </a:p>
        </p:txBody>
      </p:sp>
      <p:sp>
        <p:nvSpPr>
          <p:cNvPr id="582" name="Google Shape;582;g2d797b7e652_2_17"/>
          <p:cNvSpPr txBox="1"/>
          <p:nvPr/>
        </p:nvSpPr>
        <p:spPr>
          <a:xfrm>
            <a:off x="685200" y="3863600"/>
            <a:ext cx="951000" cy="3231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1200"/>
              </a:spcBef>
              <a:spcAft>
                <a:spcPts val="1200"/>
              </a:spcAft>
              <a:buClr>
                <a:srgbClr val="000000"/>
              </a:buClr>
              <a:buSzPts val="1500"/>
              <a:buFont typeface="Arial"/>
              <a:buNone/>
            </a:pPr>
            <a:r>
              <a:rPr lang="en-US" sz="1500" b="1">
                <a:solidFill>
                  <a:srgbClr val="09103D"/>
                </a:solidFill>
                <a:latin typeface="DM Sans"/>
                <a:ea typeface="DM Sans"/>
                <a:cs typeface="DM Sans"/>
                <a:sym typeface="DM Sans"/>
              </a:rPr>
              <a:t>€00,00</a:t>
            </a:r>
            <a:endParaRPr sz="1500" b="1" u="none" strike="noStrike" cap="none">
              <a:solidFill>
                <a:srgbClr val="09103D"/>
              </a:solidFill>
              <a:latin typeface="DM Sans"/>
              <a:ea typeface="DM Sans"/>
              <a:cs typeface="DM Sans"/>
              <a:sym typeface="DM Sans"/>
            </a:endParaRPr>
          </a:p>
        </p:txBody>
      </p:sp>
      <p:sp>
        <p:nvSpPr>
          <p:cNvPr id="583" name="Google Shape;583;g2d797b7e652_2_17"/>
          <p:cNvSpPr txBox="1"/>
          <p:nvPr/>
        </p:nvSpPr>
        <p:spPr>
          <a:xfrm>
            <a:off x="685194" y="4604150"/>
            <a:ext cx="3174900" cy="360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1200"/>
              </a:spcBef>
              <a:spcAft>
                <a:spcPts val="1200"/>
              </a:spcAft>
              <a:buClr>
                <a:srgbClr val="000000"/>
              </a:buClr>
              <a:buSzPts val="1500"/>
              <a:buFont typeface="Arial"/>
              <a:buNone/>
            </a:pPr>
            <a:r>
              <a:rPr lang="en-US" sz="1500" b="1">
                <a:solidFill>
                  <a:srgbClr val="09103D"/>
                </a:solidFill>
                <a:latin typeface="DM Sans"/>
                <a:ea typeface="DM Sans"/>
                <a:cs typeface="DM Sans"/>
                <a:sym typeface="DM Sans"/>
              </a:rPr>
              <a:t>How Scilife can help you:</a:t>
            </a:r>
            <a:endParaRPr sz="1500" b="1" u="none" strike="noStrike" cap="none">
              <a:solidFill>
                <a:srgbClr val="09103D"/>
              </a:solidFill>
              <a:latin typeface="DM Sans"/>
              <a:ea typeface="DM Sans"/>
              <a:cs typeface="DM Sans"/>
              <a:sym typeface="DM Sans"/>
            </a:endParaRPr>
          </a:p>
        </p:txBody>
      </p:sp>
      <p:pic>
        <p:nvPicPr>
          <p:cNvPr id="584" name="Google Shape;584;g2d797b7e652_2_17" title="Points scored"/>
          <p:cNvPicPr preferRelativeResize="0"/>
          <p:nvPr/>
        </p:nvPicPr>
        <p:blipFill>
          <a:blip r:embed="rId3">
            <a:alphaModFix/>
          </a:blip>
          <a:stretch>
            <a:fillRect/>
          </a:stretch>
        </p:blipFill>
        <p:spPr>
          <a:xfrm>
            <a:off x="4650650" y="2472238"/>
            <a:ext cx="6433575" cy="3983487"/>
          </a:xfrm>
          <a:prstGeom prst="rect">
            <a:avLst/>
          </a:prstGeom>
          <a:noFill/>
          <a:ln>
            <a:noFill/>
          </a:ln>
        </p:spPr>
      </p:pic>
      <p:cxnSp>
        <p:nvCxnSpPr>
          <p:cNvPr id="585" name="Google Shape;585;g2d797b7e652_2_17"/>
          <p:cNvCxnSpPr/>
          <p:nvPr/>
        </p:nvCxnSpPr>
        <p:spPr>
          <a:xfrm>
            <a:off x="729000" y="4461300"/>
            <a:ext cx="2568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d43c785009_3_371"/>
          <p:cNvSpPr txBox="1"/>
          <p:nvPr/>
        </p:nvSpPr>
        <p:spPr>
          <a:xfrm>
            <a:off x="1237550" y="2841950"/>
            <a:ext cx="5670900" cy="2008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500"/>
              <a:buFont typeface="Arial"/>
              <a:buNone/>
            </a:pPr>
            <a:r>
              <a:rPr lang="en-US" sz="1500" b="0" i="0" u="none" strike="noStrike" cap="none">
                <a:solidFill>
                  <a:srgbClr val="09103D"/>
                </a:solidFill>
                <a:latin typeface="DM Sans"/>
                <a:ea typeface="DM Sans"/>
                <a:cs typeface="DM Sans"/>
                <a:sym typeface="DM Sans"/>
              </a:rPr>
              <a:t>Embarking on the journey to implement an electronic Quality Management System (eQMS) is a transformative step toward elevating your organization's quality processes. This presentation template is meticulously designed to assist you in articulating the strategic and operational advantages of an eQMS to your executive team, ensuring alignment with organizational goals and securing the necessary buy-in.</a:t>
            </a:r>
            <a:endParaRPr sz="1500" b="0" i="0" u="none" strike="noStrike" cap="none">
              <a:solidFill>
                <a:srgbClr val="09103D"/>
              </a:solidFill>
              <a:latin typeface="DM Sans"/>
              <a:ea typeface="DM Sans"/>
              <a:cs typeface="DM Sans"/>
              <a:sym typeface="DM Sans"/>
            </a:endParaRPr>
          </a:p>
        </p:txBody>
      </p:sp>
      <p:sp>
        <p:nvSpPr>
          <p:cNvPr id="391" name="Google Shape;391;g2d43c785009_3_371"/>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err="1">
                <a:solidFill>
                  <a:srgbClr val="888888"/>
                </a:solidFill>
                <a:latin typeface="DM Sans"/>
                <a:ea typeface="DM Sans"/>
                <a:cs typeface="DM Sans"/>
                <a:sym typeface="DM Sans"/>
              </a:rPr>
              <a:t>eQMS</a:t>
            </a:r>
            <a:r>
              <a:rPr lang="en-US" sz="1300" b="0" i="0" u="none" strike="noStrike" cap="none" dirty="0">
                <a:solidFill>
                  <a:srgbClr val="888888"/>
                </a:solidFill>
                <a:latin typeface="DM Sans"/>
                <a:ea typeface="DM Sans"/>
                <a:cs typeface="DM Sans"/>
                <a:sym typeface="DM Sans"/>
              </a:rPr>
              <a:t> implementation</a:t>
            </a:r>
            <a:endParaRPr sz="1300" b="0" i="0" u="none" strike="noStrike" cap="none" dirty="0">
              <a:solidFill>
                <a:srgbClr val="888888"/>
              </a:solidFill>
              <a:latin typeface="DM Sans"/>
              <a:ea typeface="DM Sans"/>
              <a:cs typeface="DM Sans"/>
              <a:sym typeface="DM Sans"/>
            </a:endParaRPr>
          </a:p>
        </p:txBody>
      </p:sp>
      <p:pic>
        <p:nvPicPr>
          <p:cNvPr id="392" name="Google Shape;392;g2d43c785009_3_371"/>
          <p:cNvPicPr preferRelativeResize="0"/>
          <p:nvPr/>
        </p:nvPicPr>
        <p:blipFill rotWithShape="1">
          <a:blip r:embed="rId3">
            <a:alphaModFix/>
          </a:blip>
          <a:srcRect/>
          <a:stretch/>
        </p:blipFill>
        <p:spPr>
          <a:xfrm>
            <a:off x="7341225" y="1227475"/>
            <a:ext cx="4403049" cy="4403049"/>
          </a:xfrm>
          <a:prstGeom prst="rect">
            <a:avLst/>
          </a:prstGeom>
          <a:noFill/>
          <a:ln>
            <a:noFill/>
          </a:ln>
        </p:spPr>
      </p:pic>
      <p:sp>
        <p:nvSpPr>
          <p:cNvPr id="393" name="Google Shape;393;g2d43c785009_3_371"/>
          <p:cNvSpPr txBox="1"/>
          <p:nvPr/>
        </p:nvSpPr>
        <p:spPr>
          <a:xfrm>
            <a:off x="1237550" y="1866975"/>
            <a:ext cx="62466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2500"/>
              <a:buFont typeface="Arial"/>
              <a:buNone/>
            </a:pPr>
            <a:r>
              <a:rPr lang="en-US" sz="2500" b="1">
                <a:solidFill>
                  <a:srgbClr val="09103D"/>
                </a:solidFill>
                <a:latin typeface="DM Sans"/>
                <a:ea typeface="DM Sans"/>
                <a:cs typeface="DM Sans"/>
                <a:sym typeface="DM Sans"/>
              </a:rPr>
              <a:t>Make your case for eQMS:</a:t>
            </a:r>
            <a:endParaRPr sz="2500" b="1" i="0" u="none" strike="noStrike" cap="none">
              <a:solidFill>
                <a:srgbClr val="09103D"/>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d797b7e652_0_10"/>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
        <p:nvSpPr>
          <p:cNvPr id="592" name="Google Shape;592;g2d797b7e652_0_10"/>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pic>
        <p:nvPicPr>
          <p:cNvPr id="593" name="Google Shape;593;g2d797b7e652_0_10" title="Points scored"/>
          <p:cNvPicPr preferRelativeResize="0"/>
          <p:nvPr/>
        </p:nvPicPr>
        <p:blipFill>
          <a:blip r:embed="rId3">
            <a:alphaModFix/>
          </a:blip>
          <a:stretch>
            <a:fillRect/>
          </a:stretch>
        </p:blipFill>
        <p:spPr>
          <a:xfrm>
            <a:off x="687350" y="2801050"/>
            <a:ext cx="8476065" cy="3665899"/>
          </a:xfrm>
          <a:prstGeom prst="rect">
            <a:avLst/>
          </a:prstGeom>
          <a:noFill/>
          <a:ln>
            <a:noFill/>
          </a:ln>
        </p:spPr>
      </p:pic>
      <p:sp>
        <p:nvSpPr>
          <p:cNvPr id="594" name="Google Shape;594;g2d797b7e652_0_10"/>
          <p:cNvSpPr txBox="1"/>
          <p:nvPr/>
        </p:nvSpPr>
        <p:spPr>
          <a:xfrm>
            <a:off x="687350" y="2364550"/>
            <a:ext cx="3949500" cy="360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1200"/>
              </a:spcBef>
              <a:spcAft>
                <a:spcPts val="1200"/>
              </a:spcAft>
              <a:buClr>
                <a:srgbClr val="000000"/>
              </a:buClr>
              <a:buSzPts val="1500"/>
              <a:buFont typeface="Arial"/>
              <a:buNone/>
            </a:pPr>
            <a:r>
              <a:rPr lang="en-US" sz="1500">
                <a:solidFill>
                  <a:srgbClr val="09103D"/>
                </a:solidFill>
                <a:latin typeface="DM Sans"/>
                <a:ea typeface="DM Sans"/>
                <a:cs typeface="DM Sans"/>
                <a:sym typeface="DM Sans"/>
              </a:rPr>
              <a:t>Business value delivered by eQMS  </a:t>
            </a:r>
            <a:endParaRPr sz="1500" u="none" strike="noStrike" cap="none">
              <a:solidFill>
                <a:srgbClr val="09103D"/>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2d797b7e652_0_34"/>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
        <p:nvSpPr>
          <p:cNvPr id="601" name="Google Shape;601;g2d797b7e652_0_34"/>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graphicFrame>
        <p:nvGraphicFramePr>
          <p:cNvPr id="602" name="Google Shape;602;g2d797b7e652_0_34"/>
          <p:cNvGraphicFramePr/>
          <p:nvPr/>
        </p:nvGraphicFramePr>
        <p:xfrm>
          <a:off x="811563" y="2343125"/>
          <a:ext cx="9044875" cy="3795750"/>
        </p:xfrm>
        <a:graphic>
          <a:graphicData uri="http://schemas.openxmlformats.org/drawingml/2006/table">
            <a:tbl>
              <a:tblPr>
                <a:noFill/>
                <a:tableStyleId>{7BCCAA2A-C322-41AD-B087-DEBD0746BB24}</a:tableStyleId>
              </a:tblPr>
              <a:tblGrid>
                <a:gridCol w="3468125">
                  <a:extLst>
                    <a:ext uri="{9D8B030D-6E8A-4147-A177-3AD203B41FA5}">
                      <a16:colId xmlns:a16="http://schemas.microsoft.com/office/drawing/2014/main" val="20000"/>
                    </a:ext>
                  </a:extLst>
                </a:gridCol>
                <a:gridCol w="2788375">
                  <a:extLst>
                    <a:ext uri="{9D8B030D-6E8A-4147-A177-3AD203B41FA5}">
                      <a16:colId xmlns:a16="http://schemas.microsoft.com/office/drawing/2014/main" val="20001"/>
                    </a:ext>
                  </a:extLst>
                </a:gridCol>
                <a:gridCol w="2788375">
                  <a:extLst>
                    <a:ext uri="{9D8B030D-6E8A-4147-A177-3AD203B41FA5}">
                      <a16:colId xmlns:a16="http://schemas.microsoft.com/office/drawing/2014/main" val="20002"/>
                    </a:ext>
                  </a:extLst>
                </a:gridCol>
              </a:tblGrid>
              <a:tr h="542250">
                <a:tc gridSpan="3">
                  <a:txBody>
                    <a:bodyPr/>
                    <a:lstStyle/>
                    <a:p>
                      <a:pPr marL="0" lvl="0" indent="0" algn="l" rtl="0">
                        <a:spcBef>
                          <a:spcPts val="0"/>
                        </a:spcBef>
                        <a:spcAft>
                          <a:spcPts val="0"/>
                        </a:spcAft>
                        <a:buNone/>
                      </a:pPr>
                      <a:r>
                        <a:rPr lang="en-US" sz="1300" b="1">
                          <a:solidFill>
                            <a:srgbClr val="0E173F"/>
                          </a:solidFill>
                          <a:latin typeface="DM Sans"/>
                          <a:ea typeface="DM Sans"/>
                          <a:cs typeface="DM Sans"/>
                          <a:sym typeface="DM Sans"/>
                        </a:rPr>
                        <a:t>Your current process:</a:t>
                      </a:r>
                      <a:endParaRPr sz="1300" b="1">
                        <a:solidFill>
                          <a:srgbClr val="0E173F"/>
                        </a:solidFill>
                        <a:latin typeface="DM Sans"/>
                        <a:ea typeface="DM Sans"/>
                        <a:cs typeface="DM Sans"/>
                        <a:sym typeface="DM Sans"/>
                      </a:endParaRPr>
                    </a:p>
                  </a:txBody>
                  <a:tcPr marL="18287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hMerge="1">
                  <a:txBody>
                    <a:bodyPr/>
                    <a:lstStyle/>
                    <a:p>
                      <a:endParaRPr lang="en-ES"/>
                    </a:p>
                  </a:txBody>
                  <a:tcPr/>
                </a:tc>
                <a:tc hMerge="1">
                  <a:txBody>
                    <a:bodyPr/>
                    <a:lstStyle/>
                    <a:p>
                      <a:endParaRPr lang="en-ES"/>
                    </a:p>
                  </a:txBody>
                  <a:tcPr/>
                </a:tc>
                <a:extLst>
                  <a:ext uri="{0D108BD9-81ED-4DB2-BD59-A6C34878D82A}">
                    <a16:rowId xmlns:a16="http://schemas.microsoft.com/office/drawing/2014/main" val="10000"/>
                  </a:ext>
                </a:extLst>
              </a:tr>
              <a:tr h="542250">
                <a:tc>
                  <a:txBody>
                    <a:bodyPr/>
                    <a:lstStyle/>
                    <a:p>
                      <a:pPr marL="0" marR="0" lvl="0" indent="0" algn="l" rtl="0">
                        <a:lnSpc>
                          <a:spcPct val="100000"/>
                        </a:lnSpc>
                        <a:spcBef>
                          <a:spcPts val="0"/>
                        </a:spcBef>
                        <a:spcAft>
                          <a:spcPts val="0"/>
                        </a:spcAft>
                        <a:buNone/>
                      </a:pPr>
                      <a:r>
                        <a:rPr lang="en-US" sz="1300" b="1">
                          <a:solidFill>
                            <a:srgbClr val="09103D"/>
                          </a:solidFill>
                          <a:latin typeface="DM Sans"/>
                          <a:ea typeface="DM Sans"/>
                          <a:cs typeface="DM Sans"/>
                          <a:sym typeface="DM Sans"/>
                        </a:rPr>
                        <a:t>Key quality management activities</a:t>
                      </a:r>
                      <a:endParaRPr sz="1300" b="1" u="none" strike="noStrike" cap="none">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lvl="0" indent="0" algn="l" rtl="0">
                        <a:spcBef>
                          <a:spcPts val="0"/>
                        </a:spcBef>
                        <a:spcAft>
                          <a:spcPts val="0"/>
                        </a:spcAft>
                        <a:buNone/>
                      </a:pPr>
                      <a:r>
                        <a:rPr lang="en-US" sz="1300" b="1">
                          <a:solidFill>
                            <a:srgbClr val="09103D"/>
                          </a:solidFill>
                          <a:latin typeface="DM Sans"/>
                          <a:ea typeface="DM Sans"/>
                          <a:cs typeface="DM Sans"/>
                          <a:sym typeface="DM Sans"/>
                        </a:rPr>
                        <a:t>Hours to complete / year</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lvl="0" indent="0" algn="l" rtl="0">
                        <a:spcBef>
                          <a:spcPts val="0"/>
                        </a:spcBef>
                        <a:spcAft>
                          <a:spcPts val="0"/>
                        </a:spcAft>
                        <a:buNone/>
                      </a:pPr>
                      <a:r>
                        <a:rPr lang="en-US" sz="1300" b="1">
                          <a:solidFill>
                            <a:srgbClr val="09103D"/>
                          </a:solidFill>
                          <a:latin typeface="DM Sans"/>
                          <a:ea typeface="DM Sans"/>
                          <a:cs typeface="DM Sans"/>
                          <a:sym typeface="DM Sans"/>
                        </a:rPr>
                        <a:t>Total cost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1"/>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Document management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2"/>
                  </a:ext>
                </a:extLst>
              </a:tr>
              <a:tr h="542250">
                <a:tc>
                  <a:txBody>
                    <a:bodyPr/>
                    <a:lstStyle/>
                    <a:p>
                      <a:pPr marL="0" marR="0" lvl="0" indent="0" algn="l" rtl="0">
                        <a:lnSpc>
                          <a:spcPct val="100000"/>
                        </a:lnSpc>
                        <a:spcBef>
                          <a:spcPts val="0"/>
                        </a:spcBef>
                        <a:spcAft>
                          <a:spcPts val="0"/>
                        </a:spcAft>
                        <a:buNone/>
                      </a:pPr>
                      <a:r>
                        <a:rPr lang="en-US" sz="1300">
                          <a:solidFill>
                            <a:srgbClr val="09103D"/>
                          </a:solidFill>
                          <a:latin typeface="DM Sans"/>
                          <a:ea typeface="DM Sans"/>
                          <a:cs typeface="DM Sans"/>
                          <a:sym typeface="DM Sans"/>
                        </a:rPr>
                        <a:t>Training management</a:t>
                      </a:r>
                      <a:endParaRPr sz="1300" b="1" u="none" strike="noStrike" cap="none">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3"/>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Event management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4"/>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Audit management</a:t>
                      </a:r>
                      <a:endParaRPr sz="1300">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5"/>
                  </a:ext>
                </a:extLst>
              </a:tr>
              <a:tr h="542250">
                <a:tc>
                  <a:txBody>
                    <a:bodyPr/>
                    <a:lstStyle/>
                    <a:p>
                      <a:pPr marL="0" lvl="0" indent="0" algn="l" rtl="0">
                        <a:spcBef>
                          <a:spcPts val="0"/>
                        </a:spcBef>
                        <a:spcAft>
                          <a:spcPts val="0"/>
                        </a:spcAft>
                        <a:buNone/>
                      </a:pPr>
                      <a:r>
                        <a:rPr lang="en-US" sz="1300">
                          <a:solidFill>
                            <a:schemeClr val="lt1"/>
                          </a:solidFill>
                          <a:latin typeface="DM Sans"/>
                          <a:ea typeface="DM Sans"/>
                          <a:cs typeface="DM Sans"/>
                          <a:sym typeface="DM Sans"/>
                        </a:rPr>
                        <a:t>Total time &amp; costs</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tc>
                  <a:txBody>
                    <a:bodyPr/>
                    <a:lstStyle/>
                    <a:p>
                      <a:pPr marL="0" lvl="0" indent="0" algn="l" rtl="0">
                        <a:lnSpc>
                          <a:spcPct val="150000"/>
                        </a:lnSpc>
                        <a:spcBef>
                          <a:spcPts val="1200"/>
                        </a:spcBef>
                        <a:spcAft>
                          <a:spcPts val="1200"/>
                        </a:spcAft>
                        <a:buClr>
                          <a:schemeClr val="dk1"/>
                        </a:buClr>
                        <a:buSzPts val="1100"/>
                        <a:buFont typeface="Arial"/>
                        <a:buNone/>
                      </a:pPr>
                      <a:r>
                        <a:rPr lang="en-US" sz="1300">
                          <a:solidFill>
                            <a:schemeClr val="lt1"/>
                          </a:solidFill>
                          <a:latin typeface="DM Sans"/>
                          <a:ea typeface="DM Sans"/>
                          <a:cs typeface="DM Sans"/>
                          <a:sym typeface="DM Sans"/>
                        </a:rPr>
                        <a:t>€00,00</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tc>
                  <a:txBody>
                    <a:bodyPr/>
                    <a:lstStyle/>
                    <a:p>
                      <a:pPr marL="0" lvl="0" indent="0" algn="l" rtl="0">
                        <a:lnSpc>
                          <a:spcPct val="150000"/>
                        </a:lnSpc>
                        <a:spcBef>
                          <a:spcPts val="1200"/>
                        </a:spcBef>
                        <a:spcAft>
                          <a:spcPts val="1200"/>
                        </a:spcAft>
                        <a:buClr>
                          <a:schemeClr val="dk1"/>
                        </a:buClr>
                        <a:buSzPts val="1100"/>
                        <a:buFont typeface="Arial"/>
                        <a:buNone/>
                      </a:pPr>
                      <a:r>
                        <a:rPr lang="en-US" sz="1300">
                          <a:solidFill>
                            <a:schemeClr val="lt1"/>
                          </a:solidFill>
                          <a:latin typeface="DM Sans"/>
                          <a:ea typeface="DM Sans"/>
                          <a:cs typeface="DM Sans"/>
                          <a:sym typeface="DM Sans"/>
                        </a:rPr>
                        <a:t>€00,00</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d797b7e652_6_2"/>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
        <p:nvSpPr>
          <p:cNvPr id="609" name="Google Shape;609;g2d797b7e652_6_2"/>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graphicFrame>
        <p:nvGraphicFramePr>
          <p:cNvPr id="610" name="Google Shape;610;g2d797b7e652_6_2"/>
          <p:cNvGraphicFramePr/>
          <p:nvPr/>
        </p:nvGraphicFramePr>
        <p:xfrm>
          <a:off x="811563" y="2343125"/>
          <a:ext cx="9044875" cy="3795750"/>
        </p:xfrm>
        <a:graphic>
          <a:graphicData uri="http://schemas.openxmlformats.org/drawingml/2006/table">
            <a:tbl>
              <a:tblPr>
                <a:noFill/>
                <a:tableStyleId>{7BCCAA2A-C322-41AD-B087-DEBD0746BB24}</a:tableStyleId>
              </a:tblPr>
              <a:tblGrid>
                <a:gridCol w="3468125">
                  <a:extLst>
                    <a:ext uri="{9D8B030D-6E8A-4147-A177-3AD203B41FA5}">
                      <a16:colId xmlns:a16="http://schemas.microsoft.com/office/drawing/2014/main" val="20000"/>
                    </a:ext>
                  </a:extLst>
                </a:gridCol>
                <a:gridCol w="2788375">
                  <a:extLst>
                    <a:ext uri="{9D8B030D-6E8A-4147-A177-3AD203B41FA5}">
                      <a16:colId xmlns:a16="http://schemas.microsoft.com/office/drawing/2014/main" val="20001"/>
                    </a:ext>
                  </a:extLst>
                </a:gridCol>
                <a:gridCol w="2788375">
                  <a:extLst>
                    <a:ext uri="{9D8B030D-6E8A-4147-A177-3AD203B41FA5}">
                      <a16:colId xmlns:a16="http://schemas.microsoft.com/office/drawing/2014/main" val="20002"/>
                    </a:ext>
                  </a:extLst>
                </a:gridCol>
              </a:tblGrid>
              <a:tr h="542250">
                <a:tc gridSpan="3">
                  <a:txBody>
                    <a:bodyPr/>
                    <a:lstStyle/>
                    <a:p>
                      <a:pPr marL="0" lvl="0" indent="0" algn="l" rtl="0">
                        <a:spcBef>
                          <a:spcPts val="0"/>
                        </a:spcBef>
                        <a:spcAft>
                          <a:spcPts val="0"/>
                        </a:spcAft>
                        <a:buNone/>
                      </a:pPr>
                      <a:r>
                        <a:rPr lang="en-US" sz="1300" b="1">
                          <a:solidFill>
                            <a:srgbClr val="0E173F"/>
                          </a:solidFill>
                          <a:latin typeface="DM Sans"/>
                          <a:ea typeface="DM Sans"/>
                          <a:cs typeface="DM Sans"/>
                          <a:sym typeface="DM Sans"/>
                        </a:rPr>
                        <a:t>With the implementation of an eQMS</a:t>
                      </a:r>
                      <a:endParaRPr sz="1300" b="1">
                        <a:solidFill>
                          <a:srgbClr val="0E173F"/>
                        </a:solidFill>
                        <a:latin typeface="DM Sans"/>
                        <a:ea typeface="DM Sans"/>
                        <a:cs typeface="DM Sans"/>
                        <a:sym typeface="DM Sans"/>
                      </a:endParaRPr>
                    </a:p>
                  </a:txBody>
                  <a:tcPr marL="18287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hMerge="1">
                  <a:txBody>
                    <a:bodyPr/>
                    <a:lstStyle/>
                    <a:p>
                      <a:endParaRPr lang="en-ES"/>
                    </a:p>
                  </a:txBody>
                  <a:tcPr/>
                </a:tc>
                <a:tc hMerge="1">
                  <a:txBody>
                    <a:bodyPr/>
                    <a:lstStyle/>
                    <a:p>
                      <a:endParaRPr lang="en-ES"/>
                    </a:p>
                  </a:txBody>
                  <a:tcPr/>
                </a:tc>
                <a:extLst>
                  <a:ext uri="{0D108BD9-81ED-4DB2-BD59-A6C34878D82A}">
                    <a16:rowId xmlns:a16="http://schemas.microsoft.com/office/drawing/2014/main" val="10000"/>
                  </a:ext>
                </a:extLst>
              </a:tr>
              <a:tr h="542250">
                <a:tc>
                  <a:txBody>
                    <a:bodyPr/>
                    <a:lstStyle/>
                    <a:p>
                      <a:pPr marL="0" marR="0" lvl="0" indent="0" algn="l" rtl="0">
                        <a:lnSpc>
                          <a:spcPct val="100000"/>
                        </a:lnSpc>
                        <a:spcBef>
                          <a:spcPts val="0"/>
                        </a:spcBef>
                        <a:spcAft>
                          <a:spcPts val="0"/>
                        </a:spcAft>
                        <a:buNone/>
                      </a:pPr>
                      <a:r>
                        <a:rPr lang="en-US" sz="1300" b="1">
                          <a:solidFill>
                            <a:srgbClr val="09103D"/>
                          </a:solidFill>
                          <a:latin typeface="DM Sans"/>
                          <a:ea typeface="DM Sans"/>
                          <a:cs typeface="DM Sans"/>
                          <a:sym typeface="DM Sans"/>
                        </a:rPr>
                        <a:t>Key quality management activities</a:t>
                      </a:r>
                      <a:endParaRPr sz="1300" b="1" u="none" strike="noStrike" cap="none">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lvl="0" indent="0" algn="l" rtl="0">
                        <a:spcBef>
                          <a:spcPts val="0"/>
                        </a:spcBef>
                        <a:spcAft>
                          <a:spcPts val="0"/>
                        </a:spcAft>
                        <a:buNone/>
                      </a:pPr>
                      <a:r>
                        <a:rPr lang="en-US" sz="1300" b="1">
                          <a:solidFill>
                            <a:srgbClr val="09103D"/>
                          </a:solidFill>
                          <a:latin typeface="DM Sans"/>
                          <a:ea typeface="DM Sans"/>
                          <a:cs typeface="DM Sans"/>
                          <a:sym typeface="DM Sans"/>
                        </a:rPr>
                        <a:t>Hours to complete / year</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lvl="0" indent="0" algn="l" rtl="0">
                        <a:spcBef>
                          <a:spcPts val="0"/>
                        </a:spcBef>
                        <a:spcAft>
                          <a:spcPts val="0"/>
                        </a:spcAft>
                        <a:buNone/>
                      </a:pPr>
                      <a:r>
                        <a:rPr lang="en-US" sz="1300" b="1">
                          <a:solidFill>
                            <a:srgbClr val="09103D"/>
                          </a:solidFill>
                          <a:latin typeface="DM Sans"/>
                          <a:ea typeface="DM Sans"/>
                          <a:cs typeface="DM Sans"/>
                          <a:sym typeface="DM Sans"/>
                        </a:rPr>
                        <a:t>Total cost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1"/>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Document management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2"/>
                  </a:ext>
                </a:extLst>
              </a:tr>
              <a:tr h="542250">
                <a:tc>
                  <a:txBody>
                    <a:bodyPr/>
                    <a:lstStyle/>
                    <a:p>
                      <a:pPr marL="0" marR="0" lvl="0" indent="0" algn="l" rtl="0">
                        <a:lnSpc>
                          <a:spcPct val="100000"/>
                        </a:lnSpc>
                        <a:spcBef>
                          <a:spcPts val="0"/>
                        </a:spcBef>
                        <a:spcAft>
                          <a:spcPts val="0"/>
                        </a:spcAft>
                        <a:buNone/>
                      </a:pPr>
                      <a:r>
                        <a:rPr lang="en-US" sz="1300">
                          <a:solidFill>
                            <a:srgbClr val="09103D"/>
                          </a:solidFill>
                          <a:latin typeface="DM Sans"/>
                          <a:ea typeface="DM Sans"/>
                          <a:cs typeface="DM Sans"/>
                          <a:sym typeface="DM Sans"/>
                        </a:rPr>
                        <a:t>Training management</a:t>
                      </a:r>
                      <a:endParaRPr sz="1300" b="1" u="none" strike="noStrike" cap="none">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3"/>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Event management</a:t>
                      </a:r>
                      <a:endParaRPr sz="1300" b="1">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4"/>
                  </a:ext>
                </a:extLst>
              </a:tr>
              <a:tr h="542250">
                <a:tc>
                  <a:txBody>
                    <a:bodyPr/>
                    <a:lstStyle/>
                    <a:p>
                      <a:pPr marL="0" lvl="0" indent="0" algn="l" rtl="0">
                        <a:spcBef>
                          <a:spcPts val="0"/>
                        </a:spcBef>
                        <a:spcAft>
                          <a:spcPts val="0"/>
                        </a:spcAft>
                        <a:buNone/>
                      </a:pPr>
                      <a:r>
                        <a:rPr lang="en-US" sz="1300">
                          <a:solidFill>
                            <a:srgbClr val="09103D"/>
                          </a:solidFill>
                          <a:latin typeface="DM Sans"/>
                          <a:ea typeface="DM Sans"/>
                          <a:cs typeface="DM Sans"/>
                          <a:sym typeface="DM Sans"/>
                        </a:rPr>
                        <a:t>Audit management</a:t>
                      </a:r>
                      <a:endParaRPr sz="1300">
                        <a:solidFill>
                          <a:srgbClr val="09103D"/>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lnSpc>
                          <a:spcPct val="150000"/>
                        </a:lnSpc>
                        <a:spcBef>
                          <a:spcPts val="1200"/>
                        </a:spcBef>
                        <a:spcAft>
                          <a:spcPts val="1200"/>
                        </a:spcAft>
                        <a:buNone/>
                      </a:pPr>
                      <a:r>
                        <a:rPr lang="en-US" sz="1300">
                          <a:solidFill>
                            <a:srgbClr val="09103D"/>
                          </a:solidFill>
                          <a:latin typeface="DM Sans"/>
                          <a:ea typeface="DM Sans"/>
                          <a:cs typeface="DM Sans"/>
                          <a:sym typeface="DM Sans"/>
                        </a:rPr>
                        <a:t>€00,00</a:t>
                      </a:r>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5"/>
                  </a:ext>
                </a:extLst>
              </a:tr>
              <a:tr h="542250">
                <a:tc>
                  <a:txBody>
                    <a:bodyPr/>
                    <a:lstStyle/>
                    <a:p>
                      <a:pPr marL="0" lvl="0" indent="0" algn="l" rtl="0">
                        <a:spcBef>
                          <a:spcPts val="0"/>
                        </a:spcBef>
                        <a:spcAft>
                          <a:spcPts val="0"/>
                        </a:spcAft>
                        <a:buNone/>
                      </a:pPr>
                      <a:r>
                        <a:rPr lang="en-US" sz="1300">
                          <a:solidFill>
                            <a:schemeClr val="lt1"/>
                          </a:solidFill>
                          <a:latin typeface="DM Sans"/>
                          <a:ea typeface="DM Sans"/>
                          <a:cs typeface="DM Sans"/>
                          <a:sym typeface="DM Sans"/>
                        </a:rPr>
                        <a:t>Total time &amp; costs</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tc>
                  <a:txBody>
                    <a:bodyPr/>
                    <a:lstStyle/>
                    <a:p>
                      <a:pPr marL="0" lvl="0" indent="0" algn="l" rtl="0">
                        <a:lnSpc>
                          <a:spcPct val="150000"/>
                        </a:lnSpc>
                        <a:spcBef>
                          <a:spcPts val="1200"/>
                        </a:spcBef>
                        <a:spcAft>
                          <a:spcPts val="1200"/>
                        </a:spcAft>
                        <a:buNone/>
                      </a:pPr>
                      <a:r>
                        <a:rPr lang="en-US" sz="1300">
                          <a:solidFill>
                            <a:schemeClr val="lt1"/>
                          </a:solidFill>
                          <a:latin typeface="DM Sans"/>
                          <a:ea typeface="DM Sans"/>
                          <a:cs typeface="DM Sans"/>
                          <a:sym typeface="DM Sans"/>
                        </a:rPr>
                        <a:t>€00,00</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tc>
                  <a:txBody>
                    <a:bodyPr/>
                    <a:lstStyle/>
                    <a:p>
                      <a:pPr marL="0" lvl="0" indent="0" algn="l" rtl="0">
                        <a:lnSpc>
                          <a:spcPct val="150000"/>
                        </a:lnSpc>
                        <a:spcBef>
                          <a:spcPts val="1200"/>
                        </a:spcBef>
                        <a:spcAft>
                          <a:spcPts val="1200"/>
                        </a:spcAft>
                        <a:buNone/>
                      </a:pPr>
                      <a:r>
                        <a:rPr lang="en-US" sz="1300">
                          <a:solidFill>
                            <a:schemeClr val="lt1"/>
                          </a:solidFill>
                          <a:latin typeface="DM Sans"/>
                          <a:ea typeface="DM Sans"/>
                          <a:cs typeface="DM Sans"/>
                          <a:sym typeface="DM Sans"/>
                        </a:rPr>
                        <a:t>€00,00</a:t>
                      </a:r>
                      <a:endParaRPr sz="1300">
                        <a:solidFill>
                          <a:schemeClr val="lt1"/>
                        </a:solidFill>
                        <a:latin typeface="DM Sans"/>
                        <a:ea typeface="DM Sans"/>
                        <a:cs typeface="DM Sans"/>
                        <a:sym typeface="DM Sans"/>
                      </a:endParaRPr>
                    </a:p>
                  </a:txBody>
                  <a:tcPr marL="18287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E173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3209cb0cfd8_0_426"/>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617" name="Google Shape;617;g3209cb0cfd8_0_426"/>
          <p:cNvSpPr/>
          <p:nvPr/>
        </p:nvSpPr>
        <p:spPr>
          <a:xfrm>
            <a:off x="2324550" y="291520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8" name="Google Shape;618;g3209cb0cfd8_0_426"/>
          <p:cNvSpPr txBox="1"/>
          <p:nvPr/>
        </p:nvSpPr>
        <p:spPr>
          <a:xfrm>
            <a:off x="2216100" y="3738700"/>
            <a:ext cx="2159400" cy="261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None/>
            </a:pPr>
            <a:r>
              <a:rPr lang="en-US" sz="1100">
                <a:solidFill>
                  <a:srgbClr val="09103D"/>
                </a:solidFill>
                <a:latin typeface="DM Sans"/>
                <a:ea typeface="DM Sans"/>
                <a:cs typeface="DM Sans"/>
                <a:sym typeface="DM Sans"/>
              </a:rPr>
              <a:t>Total implementation cost </a:t>
            </a:r>
            <a:endParaRPr sz="1100" b="0" i="0" u="none" strike="noStrike" cap="none">
              <a:solidFill>
                <a:srgbClr val="0E173F"/>
              </a:solidFill>
              <a:latin typeface="DM Sans"/>
              <a:ea typeface="DM Sans"/>
              <a:cs typeface="DM Sans"/>
              <a:sym typeface="DM Sans"/>
            </a:endParaRPr>
          </a:p>
        </p:txBody>
      </p:sp>
      <p:sp>
        <p:nvSpPr>
          <p:cNvPr id="619" name="Google Shape;619;g3209cb0cfd8_0_426"/>
          <p:cNvSpPr txBox="1"/>
          <p:nvPr/>
        </p:nvSpPr>
        <p:spPr>
          <a:xfrm>
            <a:off x="5436699" y="2028665"/>
            <a:ext cx="1894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endParaRPr sz="1100" b="0" i="0" u="none" strike="noStrike" cap="none">
              <a:solidFill>
                <a:srgbClr val="09103D"/>
              </a:solidFill>
              <a:latin typeface="DM Sans"/>
              <a:ea typeface="DM Sans"/>
              <a:cs typeface="DM Sans"/>
              <a:sym typeface="DM Sans"/>
            </a:endParaRPr>
          </a:p>
        </p:txBody>
      </p:sp>
      <p:sp>
        <p:nvSpPr>
          <p:cNvPr id="620" name="Google Shape;620;g3209cb0cfd8_0_426"/>
          <p:cNvSpPr txBox="1"/>
          <p:nvPr/>
        </p:nvSpPr>
        <p:spPr>
          <a:xfrm>
            <a:off x="2470898" y="303549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rPr>
              <a:t>€</a:t>
            </a:r>
            <a:endParaRPr sz="2200" b="0" u="none" strike="noStrike" cap="none">
              <a:solidFill>
                <a:schemeClr val="lt1"/>
              </a:solidFill>
              <a:latin typeface="DM Sans"/>
              <a:ea typeface="DM Sans"/>
              <a:cs typeface="DM Sans"/>
              <a:sym typeface="DM Sans"/>
            </a:endParaRPr>
          </a:p>
        </p:txBody>
      </p:sp>
      <p:sp>
        <p:nvSpPr>
          <p:cNvPr id="621" name="Google Shape;621;g3209cb0cfd8_0_426"/>
          <p:cNvSpPr/>
          <p:nvPr/>
        </p:nvSpPr>
        <p:spPr>
          <a:xfrm>
            <a:off x="5263475" y="291520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2" name="Google Shape;622;g3209cb0cfd8_0_426"/>
          <p:cNvSpPr txBox="1"/>
          <p:nvPr/>
        </p:nvSpPr>
        <p:spPr>
          <a:xfrm>
            <a:off x="5257800" y="3744475"/>
            <a:ext cx="1894800" cy="261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None/>
            </a:pPr>
            <a:r>
              <a:rPr lang="en-US" sz="1100">
                <a:solidFill>
                  <a:srgbClr val="09103D"/>
                </a:solidFill>
                <a:latin typeface="DM Sans"/>
                <a:ea typeface="DM Sans"/>
                <a:cs typeface="DM Sans"/>
                <a:sym typeface="DM Sans"/>
              </a:rPr>
              <a:t>Total saving per year</a:t>
            </a:r>
            <a:endParaRPr sz="1100" b="0" i="0" u="none" strike="noStrike" cap="none">
              <a:solidFill>
                <a:srgbClr val="0E173F"/>
              </a:solidFill>
              <a:latin typeface="DM Sans"/>
              <a:ea typeface="DM Sans"/>
              <a:cs typeface="DM Sans"/>
              <a:sym typeface="DM Sans"/>
            </a:endParaRPr>
          </a:p>
        </p:txBody>
      </p:sp>
      <p:sp>
        <p:nvSpPr>
          <p:cNvPr id="623" name="Google Shape;623;g3209cb0cfd8_0_426"/>
          <p:cNvSpPr txBox="1"/>
          <p:nvPr/>
        </p:nvSpPr>
        <p:spPr>
          <a:xfrm>
            <a:off x="5409823" y="303549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rPr>
              <a:t>€</a:t>
            </a:r>
            <a:endParaRPr sz="2200" b="0" u="none" strike="noStrike" cap="none">
              <a:solidFill>
                <a:schemeClr val="lt1"/>
              </a:solidFill>
              <a:latin typeface="DM Sans"/>
              <a:ea typeface="DM Sans"/>
              <a:cs typeface="DM Sans"/>
              <a:sym typeface="DM Sans"/>
            </a:endParaRPr>
          </a:p>
        </p:txBody>
      </p:sp>
      <p:sp>
        <p:nvSpPr>
          <p:cNvPr id="624" name="Google Shape;624;g3209cb0cfd8_0_426"/>
          <p:cNvSpPr/>
          <p:nvPr/>
        </p:nvSpPr>
        <p:spPr>
          <a:xfrm>
            <a:off x="8354425" y="291520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5" name="Google Shape;625;g3209cb0cfd8_0_426"/>
          <p:cNvSpPr txBox="1"/>
          <p:nvPr/>
        </p:nvSpPr>
        <p:spPr>
          <a:xfrm>
            <a:off x="8348750" y="3744475"/>
            <a:ext cx="1894800" cy="261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100">
                <a:solidFill>
                  <a:srgbClr val="09103D"/>
                </a:solidFill>
                <a:latin typeface="DM Sans"/>
                <a:ea typeface="DM Sans"/>
                <a:cs typeface="DM Sans"/>
                <a:sym typeface="DM Sans"/>
              </a:rPr>
              <a:t>Expected ROI</a:t>
            </a:r>
            <a:endParaRPr sz="1100">
              <a:solidFill>
                <a:srgbClr val="09103D"/>
              </a:solidFill>
              <a:latin typeface="DM Sans"/>
              <a:ea typeface="DM Sans"/>
              <a:cs typeface="DM Sans"/>
              <a:sym typeface="DM Sans"/>
            </a:endParaRPr>
          </a:p>
        </p:txBody>
      </p:sp>
      <p:sp>
        <p:nvSpPr>
          <p:cNvPr id="626" name="Google Shape;626;g3209cb0cfd8_0_426"/>
          <p:cNvSpPr txBox="1"/>
          <p:nvPr/>
        </p:nvSpPr>
        <p:spPr>
          <a:xfrm>
            <a:off x="8500773" y="303549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rPr>
              <a:t>€</a:t>
            </a:r>
            <a:endParaRPr sz="2200" b="0" u="none" strike="noStrike" cap="none">
              <a:solidFill>
                <a:schemeClr val="lt1"/>
              </a:solidFill>
              <a:latin typeface="DM Sans"/>
              <a:ea typeface="DM Sans"/>
              <a:cs typeface="DM Sans"/>
              <a:sym typeface="DM Sans"/>
            </a:endParaRPr>
          </a:p>
        </p:txBody>
      </p:sp>
      <p:sp>
        <p:nvSpPr>
          <p:cNvPr id="627" name="Google Shape;627;g3209cb0cfd8_0_426"/>
          <p:cNvSpPr/>
          <p:nvPr/>
        </p:nvSpPr>
        <p:spPr>
          <a:xfrm>
            <a:off x="2348400" y="447955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g3209cb0cfd8_0_426"/>
          <p:cNvSpPr txBox="1"/>
          <p:nvPr/>
        </p:nvSpPr>
        <p:spPr>
          <a:xfrm>
            <a:off x="2342725" y="5308825"/>
            <a:ext cx="1894800" cy="261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100">
                <a:solidFill>
                  <a:srgbClr val="09103D"/>
                </a:solidFill>
                <a:latin typeface="DM Sans"/>
                <a:ea typeface="DM Sans"/>
                <a:cs typeface="DM Sans"/>
                <a:sym typeface="DM Sans"/>
              </a:rPr>
              <a:t>Costs of storage</a:t>
            </a:r>
            <a:endParaRPr sz="1100">
              <a:solidFill>
                <a:srgbClr val="09103D"/>
              </a:solidFill>
              <a:latin typeface="DM Sans"/>
              <a:ea typeface="DM Sans"/>
              <a:cs typeface="DM Sans"/>
              <a:sym typeface="DM Sans"/>
            </a:endParaRPr>
          </a:p>
        </p:txBody>
      </p:sp>
      <p:sp>
        <p:nvSpPr>
          <p:cNvPr id="629" name="Google Shape;629;g3209cb0cfd8_0_426"/>
          <p:cNvSpPr txBox="1"/>
          <p:nvPr/>
        </p:nvSpPr>
        <p:spPr>
          <a:xfrm>
            <a:off x="2494748" y="459984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rPr>
              <a:t>€</a:t>
            </a:r>
            <a:endParaRPr sz="2200" b="0" u="none" strike="noStrike" cap="none">
              <a:solidFill>
                <a:schemeClr val="lt1"/>
              </a:solidFill>
              <a:latin typeface="DM Sans"/>
              <a:ea typeface="DM Sans"/>
              <a:cs typeface="DM Sans"/>
              <a:sym typeface="DM Sans"/>
            </a:endParaRPr>
          </a:p>
        </p:txBody>
      </p:sp>
      <p:sp>
        <p:nvSpPr>
          <p:cNvPr id="630" name="Google Shape;630;g3209cb0cfd8_0_426"/>
          <p:cNvSpPr/>
          <p:nvPr/>
        </p:nvSpPr>
        <p:spPr>
          <a:xfrm>
            <a:off x="5287325" y="447955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1" name="Google Shape;631;g3209cb0cfd8_0_426"/>
          <p:cNvSpPr txBox="1"/>
          <p:nvPr/>
        </p:nvSpPr>
        <p:spPr>
          <a:xfrm>
            <a:off x="5281650" y="5308825"/>
            <a:ext cx="1894800" cy="261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100">
                <a:solidFill>
                  <a:srgbClr val="09103D"/>
                </a:solidFill>
                <a:latin typeface="DM Sans"/>
                <a:ea typeface="DM Sans"/>
                <a:cs typeface="DM Sans"/>
                <a:sym typeface="DM Sans"/>
              </a:rPr>
              <a:t>Costs of printing</a:t>
            </a:r>
            <a:endParaRPr sz="1100">
              <a:solidFill>
                <a:srgbClr val="09103D"/>
              </a:solidFill>
              <a:latin typeface="DM Sans"/>
              <a:ea typeface="DM Sans"/>
              <a:cs typeface="DM Sans"/>
              <a:sym typeface="DM Sans"/>
            </a:endParaRPr>
          </a:p>
        </p:txBody>
      </p:sp>
      <p:sp>
        <p:nvSpPr>
          <p:cNvPr id="632" name="Google Shape;632;g3209cb0cfd8_0_426"/>
          <p:cNvSpPr txBox="1"/>
          <p:nvPr/>
        </p:nvSpPr>
        <p:spPr>
          <a:xfrm>
            <a:off x="5433673" y="459984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rPr>
              <a:t>€</a:t>
            </a:r>
            <a:endParaRPr sz="2200" b="0" u="none" strike="noStrike" cap="none">
              <a:solidFill>
                <a:schemeClr val="lt1"/>
              </a:solidFill>
              <a:latin typeface="DM Sans"/>
              <a:ea typeface="DM Sans"/>
              <a:cs typeface="DM Sans"/>
              <a:sym typeface="DM Sans"/>
            </a:endParaRPr>
          </a:p>
        </p:txBody>
      </p:sp>
      <p:sp>
        <p:nvSpPr>
          <p:cNvPr id="633" name="Google Shape;633;g3209cb0cfd8_0_426"/>
          <p:cNvSpPr/>
          <p:nvPr/>
        </p:nvSpPr>
        <p:spPr>
          <a:xfrm>
            <a:off x="8378275" y="4479554"/>
            <a:ext cx="1894800" cy="671400"/>
          </a:xfrm>
          <a:prstGeom prst="roundRect">
            <a:avLst>
              <a:gd name="adj" fmla="val 50000"/>
            </a:avLst>
          </a:prstGeom>
          <a:solidFill>
            <a:srgbClr val="0E1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4" name="Google Shape;634;g3209cb0cfd8_0_426"/>
          <p:cNvSpPr txBox="1"/>
          <p:nvPr/>
        </p:nvSpPr>
        <p:spPr>
          <a:xfrm>
            <a:off x="8220575" y="5318900"/>
            <a:ext cx="2159400" cy="2616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100">
                <a:solidFill>
                  <a:srgbClr val="09103D"/>
                </a:solidFill>
                <a:latin typeface="DM Sans"/>
                <a:ea typeface="DM Sans"/>
                <a:cs typeface="DM Sans"/>
                <a:sym typeface="DM Sans"/>
              </a:rPr>
              <a:t>Hours locating documents</a:t>
            </a:r>
            <a:endParaRPr sz="1100">
              <a:solidFill>
                <a:srgbClr val="09103D"/>
              </a:solidFill>
              <a:latin typeface="DM Sans"/>
              <a:ea typeface="DM Sans"/>
              <a:cs typeface="DM Sans"/>
              <a:sym typeface="DM Sans"/>
            </a:endParaRPr>
          </a:p>
        </p:txBody>
      </p:sp>
      <p:sp>
        <p:nvSpPr>
          <p:cNvPr id="635" name="Google Shape;635;g3209cb0cfd8_0_426"/>
          <p:cNvSpPr txBox="1"/>
          <p:nvPr/>
        </p:nvSpPr>
        <p:spPr>
          <a:xfrm>
            <a:off x="8524623" y="4599847"/>
            <a:ext cx="1569900" cy="430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200">
                <a:solidFill>
                  <a:schemeClr val="lt1"/>
                </a:solidFill>
                <a:latin typeface="DM Sans"/>
                <a:ea typeface="DM Sans"/>
                <a:cs typeface="DM Sans"/>
                <a:sym typeface="DM Sans"/>
              </a:rPr>
              <a:t>hrs. </a:t>
            </a:r>
            <a:endParaRPr sz="2200" b="0" u="none" strike="noStrike" cap="none">
              <a:solidFill>
                <a:schemeClr val="lt1"/>
              </a:solidFill>
              <a:latin typeface="DM Sans"/>
              <a:ea typeface="DM Sans"/>
              <a:cs typeface="DM Sans"/>
              <a:sym typeface="DM Sans"/>
            </a:endParaRPr>
          </a:p>
        </p:txBody>
      </p:sp>
      <p:sp>
        <p:nvSpPr>
          <p:cNvPr id="636" name="Google Shape;636;g3209cb0cfd8_0_426"/>
          <p:cNvSpPr txBox="1"/>
          <p:nvPr/>
        </p:nvSpPr>
        <p:spPr>
          <a:xfrm>
            <a:off x="764175" y="6048750"/>
            <a:ext cx="9298800" cy="49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200"/>
              </a:spcBef>
              <a:spcAft>
                <a:spcPts val="1200"/>
              </a:spcAft>
              <a:buClr>
                <a:srgbClr val="000000"/>
              </a:buClr>
              <a:buSzPts val="1300"/>
              <a:buFont typeface="Arial"/>
              <a:buNone/>
            </a:pPr>
            <a:r>
              <a:rPr lang="en-US" sz="1300">
                <a:solidFill>
                  <a:srgbClr val="09103D"/>
                </a:solidFill>
                <a:latin typeface="DM Sans"/>
                <a:ea typeface="DM Sans"/>
                <a:cs typeface="DM Sans"/>
                <a:sym typeface="DM Sans"/>
              </a:rPr>
              <a:t>Calculate your </a:t>
            </a:r>
            <a:r>
              <a:rPr lang="en-US" sz="1300" u="sng">
                <a:solidFill>
                  <a:srgbClr val="09103D"/>
                </a:solidFill>
                <a:highlight>
                  <a:srgbClr val="EEE4FF"/>
                </a:highlight>
                <a:latin typeface="DM Sans"/>
                <a:ea typeface="DM Sans"/>
                <a:cs typeface="DM Sans"/>
                <a:sym typeface="DM Sans"/>
                <a:hlinkClick r:id="rId3">
                  <a:extLst>
                    <a:ext uri="{A12FA001-AC4F-418D-AE19-62706E023703}">
                      <ahyp:hlinkClr xmlns:ahyp="http://schemas.microsoft.com/office/drawing/2018/hyperlinkcolor" val="tx"/>
                    </a:ext>
                  </a:extLst>
                </a:hlinkClick>
              </a:rPr>
              <a:t>custom ROI</a:t>
            </a:r>
            <a:r>
              <a:rPr lang="en-US" sz="1300">
                <a:solidFill>
                  <a:srgbClr val="09103D"/>
                </a:solidFill>
                <a:latin typeface="DM Sans"/>
                <a:ea typeface="DM Sans"/>
                <a:cs typeface="DM Sans"/>
                <a:sym typeface="DM Sans"/>
              </a:rPr>
              <a:t> here</a:t>
            </a:r>
            <a:endParaRPr sz="1300" b="0" u="none" strike="noStrike" cap="none">
              <a:solidFill>
                <a:srgbClr val="09103D"/>
              </a:solidFill>
              <a:latin typeface="DM Sans"/>
              <a:ea typeface="DM Sans"/>
              <a:cs typeface="DM Sans"/>
              <a:sym typeface="DM Sans"/>
            </a:endParaRPr>
          </a:p>
        </p:txBody>
      </p:sp>
      <p:sp>
        <p:nvSpPr>
          <p:cNvPr id="637" name="Google Shape;637;g3209cb0cfd8_0_426"/>
          <p:cNvSpPr txBox="1"/>
          <p:nvPr/>
        </p:nvSpPr>
        <p:spPr>
          <a:xfrm>
            <a:off x="687350" y="952675"/>
            <a:ext cx="8156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Return of Investment (</a:t>
            </a:r>
            <a:r>
              <a:rPr lang="en-US" sz="3500" b="0" i="0" u="none" strike="noStrike" cap="none">
                <a:solidFill>
                  <a:srgbClr val="09103D"/>
                </a:solidFill>
                <a:latin typeface="DM Sans"/>
                <a:ea typeface="DM Sans"/>
                <a:cs typeface="DM Sans"/>
                <a:sym typeface="DM Sans"/>
              </a:rPr>
              <a:t>ROI) and cost-benefit analysis</a:t>
            </a:r>
            <a:endParaRPr sz="3500" b="0" i="0" u="none" strike="noStrike" cap="none">
              <a:solidFill>
                <a:srgbClr val="09103D"/>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d7839f9bad_0_338"/>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644" name="Google Shape;644;g2d7839f9bad_0_338"/>
          <p:cNvSpPr/>
          <p:nvPr/>
        </p:nvSpPr>
        <p:spPr>
          <a:xfrm>
            <a:off x="785500" y="26827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645" name="Google Shape;645;g2d7839f9bad_0_338"/>
          <p:cNvSpPr txBox="1"/>
          <p:nvPr/>
        </p:nvSpPr>
        <p:spPr>
          <a:xfrm>
            <a:off x="1239700" y="27343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
        <p:nvSpPr>
          <p:cNvPr id="646" name="Google Shape;646;g2d7839f9bad_0_338"/>
          <p:cNvSpPr txBox="1"/>
          <p:nvPr/>
        </p:nvSpPr>
        <p:spPr>
          <a:xfrm>
            <a:off x="785500" y="3492625"/>
            <a:ext cx="7284600" cy="25551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Overview</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Core Features</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Scalability</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Strengths and Weaknesses</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Implementation Time</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Cost (Estimated) </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a:solidFill>
                  <a:srgbClr val="09103D"/>
                </a:solidFill>
                <a:latin typeface="DM Sans"/>
                <a:ea typeface="DM Sans"/>
                <a:cs typeface="DM Sans"/>
                <a:sym typeface="DM Sans"/>
              </a:rPr>
              <a:t>…</a:t>
            </a:r>
            <a:endParaRPr sz="1600">
              <a:solidFill>
                <a:srgbClr val="09103D"/>
              </a:solidFill>
              <a:latin typeface="DM Sans"/>
              <a:ea typeface="DM Sans"/>
              <a:cs typeface="DM Sans"/>
              <a:sym typeface="DM Sans"/>
            </a:endParaRPr>
          </a:p>
        </p:txBody>
      </p:sp>
      <p:sp>
        <p:nvSpPr>
          <p:cNvPr id="647" name="Google Shape;647;g2d7839f9bad_0_338"/>
          <p:cNvSpPr txBox="1"/>
          <p:nvPr/>
        </p:nvSpPr>
        <p:spPr>
          <a:xfrm>
            <a:off x="687349" y="952675"/>
            <a:ext cx="55515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Comparative analysis of eQMS solutions</a:t>
            </a:r>
            <a:endParaRPr sz="3500" b="0" i="0" u="none" strike="noStrike" cap="none">
              <a:solidFill>
                <a:srgbClr val="09103D"/>
              </a:solidFill>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323a520d3e1_0_28"/>
          <p:cNvSpPr txBox="1"/>
          <p:nvPr/>
        </p:nvSpPr>
        <p:spPr>
          <a:xfrm>
            <a:off x="687349" y="952675"/>
            <a:ext cx="55515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Comparative analysis of eQMS solutions</a:t>
            </a:r>
            <a:endParaRPr sz="3500" b="0" i="0" u="none" strike="noStrike" cap="none">
              <a:solidFill>
                <a:srgbClr val="09103D"/>
              </a:solidFill>
              <a:latin typeface="DM Sans"/>
              <a:ea typeface="DM Sans"/>
              <a:cs typeface="DM Sans"/>
              <a:sym typeface="DM Sans"/>
            </a:endParaRPr>
          </a:p>
        </p:txBody>
      </p:sp>
      <p:sp>
        <p:nvSpPr>
          <p:cNvPr id="654" name="Google Shape;654;g323a520d3e1_0_28"/>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graphicFrame>
        <p:nvGraphicFramePr>
          <p:cNvPr id="655" name="Google Shape;655;g323a520d3e1_0_28"/>
          <p:cNvGraphicFramePr/>
          <p:nvPr/>
        </p:nvGraphicFramePr>
        <p:xfrm>
          <a:off x="687338" y="2514250"/>
          <a:ext cx="10258100" cy="3866515"/>
        </p:xfrm>
        <a:graphic>
          <a:graphicData uri="http://schemas.openxmlformats.org/drawingml/2006/table">
            <a:tbl>
              <a:tblPr>
                <a:noFill/>
                <a:tableStyleId>{7BCCAA2A-C322-41AD-B087-DEBD0746BB24}</a:tableStyleId>
              </a:tblPr>
              <a:tblGrid>
                <a:gridCol w="1506950">
                  <a:extLst>
                    <a:ext uri="{9D8B030D-6E8A-4147-A177-3AD203B41FA5}">
                      <a16:colId xmlns:a16="http://schemas.microsoft.com/office/drawing/2014/main" val="20000"/>
                    </a:ext>
                  </a:extLst>
                </a:gridCol>
                <a:gridCol w="2863850">
                  <a:extLst>
                    <a:ext uri="{9D8B030D-6E8A-4147-A177-3AD203B41FA5}">
                      <a16:colId xmlns:a16="http://schemas.microsoft.com/office/drawing/2014/main" val="20001"/>
                    </a:ext>
                  </a:extLst>
                </a:gridCol>
                <a:gridCol w="2868325">
                  <a:extLst>
                    <a:ext uri="{9D8B030D-6E8A-4147-A177-3AD203B41FA5}">
                      <a16:colId xmlns:a16="http://schemas.microsoft.com/office/drawing/2014/main" val="20002"/>
                    </a:ext>
                  </a:extLst>
                </a:gridCol>
                <a:gridCol w="3018975">
                  <a:extLst>
                    <a:ext uri="{9D8B030D-6E8A-4147-A177-3AD203B41FA5}">
                      <a16:colId xmlns:a16="http://schemas.microsoft.com/office/drawing/2014/main" val="20003"/>
                    </a:ext>
                  </a:extLst>
                </a:gridCol>
              </a:tblGrid>
              <a:tr h="391975">
                <a:tc>
                  <a:txBody>
                    <a:bodyPr/>
                    <a:lstStyle/>
                    <a:p>
                      <a:pPr marL="0" marR="0" lvl="0" indent="0" algn="l" rtl="0">
                        <a:lnSpc>
                          <a:spcPct val="100000"/>
                        </a:lnSpc>
                        <a:spcBef>
                          <a:spcPts val="0"/>
                        </a:spcBef>
                        <a:spcAft>
                          <a:spcPts val="0"/>
                        </a:spcAft>
                        <a:buClr>
                          <a:srgbClr val="000000"/>
                        </a:buClr>
                        <a:buSzPts val="1400"/>
                        <a:buFont typeface="Arial"/>
                        <a:buNone/>
                      </a:pPr>
                      <a:endParaRPr sz="1200" b="1" u="none" strike="noStrike" cap="none">
                        <a:solidFill>
                          <a:srgbClr val="09103D"/>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a:solidFill>
                            <a:srgbClr val="0E173F"/>
                          </a:solidFill>
                          <a:latin typeface="DM Sans"/>
                          <a:ea typeface="DM Sans"/>
                          <a:cs typeface="DM Sans"/>
                          <a:sym typeface="DM Sans"/>
                        </a:rPr>
                        <a:t>Scilife</a:t>
                      </a:r>
                      <a:endParaRPr sz="1200" b="1"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a:solidFill>
                            <a:srgbClr val="0E173F"/>
                          </a:solidFill>
                          <a:latin typeface="DM Sans"/>
                          <a:ea typeface="DM Sans"/>
                          <a:cs typeface="DM Sans"/>
                          <a:sym typeface="DM Sans"/>
                        </a:rPr>
                        <a:t>Solution B</a:t>
                      </a:r>
                      <a:endParaRPr sz="1200" b="1"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200" b="1">
                          <a:solidFill>
                            <a:srgbClr val="0E173F"/>
                          </a:solidFill>
                          <a:latin typeface="DM Sans"/>
                          <a:ea typeface="DM Sans"/>
                          <a:cs typeface="DM Sans"/>
                          <a:sym typeface="DM Sans"/>
                        </a:rPr>
                        <a:t>Solution C</a:t>
                      </a:r>
                      <a:endParaRPr sz="1200" b="1"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30000">
                <a:tc>
                  <a:txBody>
                    <a:bodyPr/>
                    <a:lstStyle/>
                    <a:p>
                      <a:pPr marL="0" marR="0" lvl="0" indent="0" algn="l" rtl="0">
                        <a:lnSpc>
                          <a:spcPct val="100000"/>
                        </a:lnSpc>
                        <a:spcBef>
                          <a:spcPts val="0"/>
                        </a:spcBef>
                        <a:spcAft>
                          <a:spcPts val="0"/>
                        </a:spcAft>
                        <a:buClr>
                          <a:srgbClr val="000000"/>
                        </a:buClr>
                        <a:buSzPts val="1400"/>
                        <a:buFont typeface="Arial"/>
                        <a:buNone/>
                      </a:pPr>
                      <a:r>
                        <a:rPr lang="en-US" sz="1200" b="1">
                          <a:solidFill>
                            <a:srgbClr val="0E173F"/>
                          </a:solidFill>
                          <a:latin typeface="DM Sans"/>
                          <a:ea typeface="DM Sans"/>
                          <a:cs typeface="DM Sans"/>
                          <a:sym typeface="DM Sans"/>
                        </a:rPr>
                        <a:t>Overview</a:t>
                      </a:r>
                      <a:endParaRPr sz="1200" b="1"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0E173F"/>
                          </a:solidFill>
                          <a:latin typeface="DM Sans"/>
                          <a:ea typeface="DM Sans"/>
                          <a:cs typeface="DM Sans"/>
                          <a:sym typeface="DM Sans"/>
                        </a:rPr>
                        <a:t>Established provider; widely used in life sciences</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0E173F"/>
                          </a:solidFill>
                          <a:latin typeface="DM Sans"/>
                          <a:ea typeface="DM Sans"/>
                          <a:cs typeface="DM Sans"/>
                          <a:sym typeface="DM Sans"/>
                        </a:rPr>
                        <a:t>New entrant; focused on SMEs</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Mid-tier provider with solid reputation</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1"/>
                  </a:ext>
                </a:extLst>
              </a:tr>
              <a:tr h="521775">
                <a:tc>
                  <a:txBody>
                    <a:bodyPr/>
                    <a:lstStyle/>
                    <a:p>
                      <a:pPr marL="0" marR="0" lvl="0" indent="0" algn="l" rtl="0">
                        <a:lnSpc>
                          <a:spcPct val="100000"/>
                        </a:lnSpc>
                        <a:spcBef>
                          <a:spcPts val="0"/>
                        </a:spcBef>
                        <a:spcAft>
                          <a:spcPts val="0"/>
                        </a:spcAft>
                        <a:buNone/>
                      </a:pPr>
                      <a:r>
                        <a:rPr lang="en-US" sz="1200" b="1">
                          <a:solidFill>
                            <a:srgbClr val="0E173F"/>
                          </a:solidFill>
                          <a:latin typeface="DM Sans"/>
                          <a:ea typeface="DM Sans"/>
                          <a:cs typeface="DM Sans"/>
                          <a:sym typeface="DM Sans"/>
                        </a:rPr>
                        <a:t>Core Features</a:t>
                      </a:r>
                      <a:endParaRPr sz="1200" b="1"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Comprehensive eQMS, CAPA, audit, training, document control, more</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Document control, quality events, training management</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Advanced reporting, document control</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2"/>
                  </a:ext>
                </a:extLst>
              </a:tr>
              <a:tr h="530000">
                <a:tc>
                  <a:txBody>
                    <a:bodyPr/>
                    <a:lstStyle/>
                    <a:p>
                      <a:pPr marL="0" lvl="0" indent="0" algn="l" rtl="0">
                        <a:spcBef>
                          <a:spcPts val="0"/>
                        </a:spcBef>
                        <a:spcAft>
                          <a:spcPts val="0"/>
                        </a:spcAft>
                        <a:buNone/>
                      </a:pPr>
                      <a:r>
                        <a:rPr lang="en-US" sz="1200" b="1">
                          <a:solidFill>
                            <a:srgbClr val="0E173F"/>
                          </a:solidFill>
                          <a:latin typeface="DM Sans"/>
                          <a:ea typeface="DM Sans"/>
                          <a:cs typeface="DM Sans"/>
                          <a:sym typeface="DM Sans"/>
                        </a:rPr>
                        <a:t>Scalability</a:t>
                      </a:r>
                      <a:endParaRPr sz="1200" b="1">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Suited for life sciences companies of all sizes</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Ideal for small to mid-sized companies</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Flexible, grows with organizational needs</a:t>
                      </a:r>
                      <a:endParaRPr sz="1200" u="none" strike="noStrike" cap="none">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3"/>
                  </a:ext>
                </a:extLst>
              </a:tr>
              <a:tr h="530000">
                <a:tc>
                  <a:txBody>
                    <a:bodyPr/>
                    <a:lstStyle/>
                    <a:p>
                      <a:pPr marL="0" marR="0" lvl="0" indent="0" algn="l" rtl="0">
                        <a:lnSpc>
                          <a:spcPct val="100000"/>
                        </a:lnSpc>
                        <a:spcBef>
                          <a:spcPts val="0"/>
                        </a:spcBef>
                        <a:spcAft>
                          <a:spcPts val="0"/>
                        </a:spcAft>
                        <a:buNone/>
                      </a:pPr>
                      <a:r>
                        <a:rPr lang="en-US" sz="1200" b="1">
                          <a:solidFill>
                            <a:srgbClr val="0E173F"/>
                          </a:solidFill>
                          <a:latin typeface="DM Sans"/>
                          <a:ea typeface="DM Sans"/>
                          <a:cs typeface="DM Sans"/>
                          <a:sym typeface="DM Sans"/>
                        </a:rPr>
                        <a:t>Strengths</a:t>
                      </a:r>
                      <a:endParaRPr sz="1200" b="1">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rgbClr val="0E173F"/>
                          </a:solidFill>
                          <a:latin typeface="DM Sans"/>
                          <a:ea typeface="DM Sans"/>
                          <a:cs typeface="DM Sans"/>
                          <a:sym typeface="DM Sans"/>
                        </a:rPr>
                        <a:t>Structured workflows, intuitive interface</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lvl="0" indent="0" algn="l" rtl="0">
                        <a:spcBef>
                          <a:spcPts val="0"/>
                        </a:spcBef>
                        <a:spcAft>
                          <a:spcPts val="0"/>
                        </a:spcAft>
                        <a:buNone/>
                      </a:pPr>
                      <a:r>
                        <a:rPr lang="en-US" sz="1200">
                          <a:solidFill>
                            <a:srgbClr val="0E173F"/>
                          </a:solidFill>
                          <a:latin typeface="DM Sans"/>
                          <a:ea typeface="DM Sans"/>
                          <a:cs typeface="DM Sans"/>
                          <a:sym typeface="DM Sans"/>
                        </a:rPr>
                        <a:t>Cost-effective, fast deployment</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lvl="0" indent="0" algn="l" rtl="0">
                        <a:spcBef>
                          <a:spcPts val="0"/>
                        </a:spcBef>
                        <a:spcAft>
                          <a:spcPts val="0"/>
                        </a:spcAft>
                        <a:buNone/>
                      </a:pPr>
                      <a:r>
                        <a:rPr lang="en-US" sz="1200">
                          <a:solidFill>
                            <a:srgbClr val="0E173F"/>
                          </a:solidFill>
                          <a:latin typeface="DM Sans"/>
                          <a:ea typeface="DM Sans"/>
                          <a:cs typeface="DM Sans"/>
                          <a:sym typeface="DM Sans"/>
                        </a:rPr>
                        <a:t>Integrates with most third-party software</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4"/>
                  </a:ext>
                </a:extLst>
              </a:tr>
              <a:tr h="530000">
                <a:tc>
                  <a:txBody>
                    <a:bodyPr/>
                    <a:lstStyle/>
                    <a:p>
                      <a:pPr marL="0" marR="0" lvl="0" indent="0" algn="l" rtl="0">
                        <a:lnSpc>
                          <a:spcPct val="100000"/>
                        </a:lnSpc>
                        <a:spcBef>
                          <a:spcPts val="0"/>
                        </a:spcBef>
                        <a:spcAft>
                          <a:spcPts val="0"/>
                        </a:spcAft>
                        <a:buNone/>
                      </a:pPr>
                      <a:r>
                        <a:rPr lang="en-US" sz="1200" b="1">
                          <a:solidFill>
                            <a:srgbClr val="0E173F"/>
                          </a:solidFill>
                          <a:latin typeface="DM Sans"/>
                          <a:ea typeface="DM Sans"/>
                          <a:cs typeface="DM Sans"/>
                          <a:sym typeface="DM Sans"/>
                        </a:rPr>
                        <a:t>Weaknesses</a:t>
                      </a:r>
                      <a:endParaRPr sz="1200" b="1">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Lacks flexibility for modules or features</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Limited scalability</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Limited integrations</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5"/>
                  </a:ext>
                </a:extLst>
              </a:tr>
              <a:tr h="530000">
                <a:tc>
                  <a:txBody>
                    <a:bodyPr/>
                    <a:lstStyle/>
                    <a:p>
                      <a:pPr marL="0" marR="0" lvl="0" indent="0" algn="l" rtl="0">
                        <a:lnSpc>
                          <a:spcPct val="100000"/>
                        </a:lnSpc>
                        <a:spcBef>
                          <a:spcPts val="0"/>
                        </a:spcBef>
                        <a:spcAft>
                          <a:spcPts val="0"/>
                        </a:spcAft>
                        <a:buNone/>
                      </a:pPr>
                      <a:r>
                        <a:rPr lang="en-US" sz="1200" b="1">
                          <a:solidFill>
                            <a:srgbClr val="0E173F"/>
                          </a:solidFill>
                          <a:latin typeface="DM Sans"/>
                          <a:ea typeface="DM Sans"/>
                          <a:cs typeface="DM Sans"/>
                          <a:sym typeface="DM Sans"/>
                        </a:rPr>
                        <a:t>Cost (Estimated)</a:t>
                      </a:r>
                      <a:endParaRPr sz="1200" b="1">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Tiered pricing with scalable options</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AEFF"/>
                    </a:solidFill>
                  </a:tcPr>
                </a:tc>
                <a:tc>
                  <a:txBody>
                    <a:bodyPr/>
                    <a:lstStyle/>
                    <a:p>
                      <a:pPr marL="0" lvl="0" indent="0" algn="l" rtl="0">
                        <a:spcBef>
                          <a:spcPts val="0"/>
                        </a:spcBef>
                        <a:spcAft>
                          <a:spcPts val="0"/>
                        </a:spcAft>
                        <a:buNone/>
                      </a:pPr>
                      <a:r>
                        <a:rPr lang="en-US" sz="1200">
                          <a:solidFill>
                            <a:srgbClr val="0E173F"/>
                          </a:solidFill>
                          <a:latin typeface="DM Sans"/>
                          <a:ea typeface="DM Sans"/>
                          <a:cs typeface="DM Sans"/>
                          <a:sym typeface="DM Sans"/>
                        </a:rPr>
                        <a:t>€€ (premium pricing for advanced features)</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ECAFF"/>
                    </a:solidFill>
                  </a:tcPr>
                </a:tc>
                <a:tc>
                  <a:txBody>
                    <a:bodyPr/>
                    <a:lstStyle/>
                    <a:p>
                      <a:pPr marL="0" marR="0" lvl="0" indent="0" algn="l" rtl="0">
                        <a:lnSpc>
                          <a:spcPct val="100000"/>
                        </a:lnSpc>
                        <a:spcBef>
                          <a:spcPts val="0"/>
                        </a:spcBef>
                        <a:spcAft>
                          <a:spcPts val="0"/>
                        </a:spcAft>
                        <a:buNone/>
                      </a:pPr>
                      <a:r>
                        <a:rPr lang="en-US" sz="1200">
                          <a:solidFill>
                            <a:srgbClr val="0E173F"/>
                          </a:solidFill>
                          <a:latin typeface="DM Sans"/>
                          <a:ea typeface="DM Sans"/>
                          <a:cs typeface="DM Sans"/>
                          <a:sym typeface="DM Sans"/>
                        </a:rPr>
                        <a:t>€€€ (Mid-range pricing)</a:t>
                      </a:r>
                      <a:endParaRPr sz="1200">
                        <a:solidFill>
                          <a:srgbClr val="0E173F"/>
                        </a:solidFill>
                        <a:latin typeface="DM Sans"/>
                        <a:ea typeface="DM Sans"/>
                        <a:cs typeface="DM Sans"/>
                        <a:sym typeface="DM Sans"/>
                      </a:endParaRPr>
                    </a:p>
                  </a:txBody>
                  <a:tcPr marL="182875" marR="18287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3209cb0cfd8_0_75"/>
          <p:cNvSpPr txBox="1"/>
          <p:nvPr/>
        </p:nvSpPr>
        <p:spPr>
          <a:xfrm>
            <a:off x="709300" y="3284325"/>
            <a:ext cx="8036700" cy="30939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rPr>
              <a:t>Timeline: </a:t>
            </a:r>
            <a:r>
              <a:rPr lang="en-US" sz="1500">
                <a:solidFill>
                  <a:srgbClr val="09103D"/>
                </a:solidFill>
                <a:latin typeface="DM Sans"/>
                <a:ea typeface="DM Sans"/>
                <a:cs typeface="DM Sans"/>
                <a:sym typeface="DM Sans"/>
              </a:rPr>
              <a:t>X months from procurement to go-live.</a:t>
            </a:r>
            <a:endParaRPr sz="1500">
              <a:solidFill>
                <a:srgbClr val="09103D"/>
              </a:solidFill>
              <a:latin typeface="DM Sans"/>
              <a:ea typeface="DM Sans"/>
              <a:cs typeface="DM Sans"/>
              <a:sym typeface="DM Sans"/>
            </a:endParaRPr>
          </a:p>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rPr>
              <a:t>Phased implementation:</a:t>
            </a:r>
            <a:r>
              <a:rPr lang="en-US" sz="1500">
                <a:solidFill>
                  <a:srgbClr val="09103D"/>
                </a:solidFill>
                <a:latin typeface="DM Sans"/>
                <a:ea typeface="DM Sans"/>
                <a:cs typeface="DM Sans"/>
                <a:sym typeface="DM Sans"/>
              </a:rPr>
              <a:t> Outline the stages of eQMS implementation, from planning to full deployment.</a:t>
            </a:r>
            <a:endParaRPr sz="1500">
              <a:solidFill>
                <a:srgbClr val="09103D"/>
              </a:solidFill>
              <a:latin typeface="DM Sans"/>
              <a:ea typeface="DM Sans"/>
              <a:cs typeface="DM Sans"/>
              <a:sym typeface="DM Sans"/>
            </a:endParaRPr>
          </a:p>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rPr>
              <a:t>Key milestones: </a:t>
            </a:r>
            <a:r>
              <a:rPr lang="en-US" sz="1500">
                <a:solidFill>
                  <a:srgbClr val="09103D"/>
                </a:solidFill>
                <a:latin typeface="DM Sans"/>
                <a:ea typeface="DM Sans"/>
                <a:cs typeface="DM Sans"/>
                <a:sym typeface="DM Sans"/>
              </a:rPr>
              <a:t>Identify critical milestones and their timelines, such as system configuration, pilot testing, and staff training.</a:t>
            </a:r>
            <a:endParaRPr sz="1500">
              <a:solidFill>
                <a:srgbClr val="09103D"/>
              </a:solidFill>
              <a:latin typeface="DM Sans"/>
              <a:ea typeface="DM Sans"/>
              <a:cs typeface="DM Sans"/>
              <a:sym typeface="DM Sans"/>
            </a:endParaRPr>
          </a:p>
          <a:p>
            <a:pPr marL="457200" marR="0" lvl="0" indent="-317500" algn="l" rtl="0">
              <a:lnSpc>
                <a:spcPct val="150000"/>
              </a:lnSpc>
              <a:spcBef>
                <a:spcPts val="0"/>
              </a:spcBef>
              <a:spcAft>
                <a:spcPts val="0"/>
              </a:spcAft>
              <a:buClr>
                <a:srgbClr val="09103D"/>
              </a:buClr>
              <a:buSzPts val="1400"/>
              <a:buFont typeface="DM Sans"/>
              <a:buChar char="●"/>
            </a:pPr>
            <a:r>
              <a:rPr lang="en-US" sz="1500" b="1">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Resource allocation: </a:t>
            </a:r>
            <a:r>
              <a:rPr lang="en-US" sz="1500">
                <a:solidFill>
                  <a:srgbClr val="09103D"/>
                </a:solidFill>
                <a:latin typeface="DM Sans"/>
                <a:ea typeface="DM Sans"/>
                <a:cs typeface="DM Sans"/>
                <a:sym typeface="DM Sans"/>
              </a:rPr>
              <a:t>Clearly outline the resources required for each phase, including budget, internal QA champions, IT support, and vendor-provided training. Specify resources and roles with details such as "IT support: X hours/week" or "Vendor-provided training: X sessions.</a:t>
            </a:r>
            <a:endParaRPr sz="1500" i="1">
              <a:solidFill>
                <a:srgbClr val="09103D"/>
              </a:solidFill>
              <a:latin typeface="DM Sans"/>
              <a:ea typeface="DM Sans"/>
              <a:cs typeface="DM Sans"/>
              <a:sym typeface="DM Sans"/>
            </a:endParaRPr>
          </a:p>
        </p:txBody>
      </p:sp>
      <p:sp>
        <p:nvSpPr>
          <p:cNvPr id="662" name="Google Shape;662;g3209cb0cfd8_0_75"/>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663" name="Google Shape;663;g3209cb0cfd8_0_75"/>
          <p:cNvSpPr txBox="1"/>
          <p:nvPr/>
        </p:nvSpPr>
        <p:spPr>
          <a:xfrm>
            <a:off x="687350" y="952675"/>
            <a:ext cx="6317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Implementation plan and timeline</a:t>
            </a:r>
            <a:endParaRPr sz="3500" b="0" i="0" u="none" strike="noStrike" cap="none">
              <a:solidFill>
                <a:srgbClr val="09103D"/>
              </a:solidFill>
              <a:latin typeface="DM Sans"/>
              <a:ea typeface="DM Sans"/>
              <a:cs typeface="DM Sans"/>
              <a:sym typeface="DM Sans"/>
            </a:endParaRPr>
          </a:p>
        </p:txBody>
      </p:sp>
      <p:sp>
        <p:nvSpPr>
          <p:cNvPr id="664" name="Google Shape;664;g3209cb0cfd8_0_75"/>
          <p:cNvSpPr/>
          <p:nvPr/>
        </p:nvSpPr>
        <p:spPr>
          <a:xfrm>
            <a:off x="785500" y="25303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665" name="Google Shape;665;g3209cb0cfd8_0_75"/>
          <p:cNvSpPr txBox="1"/>
          <p:nvPr/>
        </p:nvSpPr>
        <p:spPr>
          <a:xfrm>
            <a:off x="1239700" y="25819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3209cb0cfd8_0_169"/>
          <p:cNvSpPr txBox="1"/>
          <p:nvPr/>
        </p:nvSpPr>
        <p:spPr>
          <a:xfrm>
            <a:off x="687350" y="952675"/>
            <a:ext cx="6317100" cy="1169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Implementation plan and timeline</a:t>
            </a:r>
            <a:endParaRPr sz="4500">
              <a:solidFill>
                <a:srgbClr val="09103D"/>
              </a:solidFill>
              <a:latin typeface="DM Sans"/>
              <a:ea typeface="DM Sans"/>
              <a:cs typeface="DM Sans"/>
              <a:sym typeface="DM Sans"/>
            </a:endParaRPr>
          </a:p>
        </p:txBody>
      </p:sp>
      <p:sp>
        <p:nvSpPr>
          <p:cNvPr id="672" name="Google Shape;672;g3209cb0cfd8_0_16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pic>
        <p:nvPicPr>
          <p:cNvPr id="673" name="Google Shape;673;g3209cb0cfd8_0_169"/>
          <p:cNvPicPr preferRelativeResize="0"/>
          <p:nvPr/>
        </p:nvPicPr>
        <p:blipFill rotWithShape="1">
          <a:blip r:embed="rId3">
            <a:alphaModFix/>
          </a:blip>
          <a:srcRect/>
          <a:stretch/>
        </p:blipFill>
        <p:spPr>
          <a:xfrm>
            <a:off x="4373750" y="2739800"/>
            <a:ext cx="386884" cy="496075"/>
          </a:xfrm>
          <a:prstGeom prst="rect">
            <a:avLst/>
          </a:prstGeom>
          <a:noFill/>
          <a:ln>
            <a:noFill/>
          </a:ln>
        </p:spPr>
      </p:pic>
      <p:sp>
        <p:nvSpPr>
          <p:cNvPr id="674" name="Google Shape;674;g3209cb0cfd8_0_169"/>
          <p:cNvSpPr txBox="1"/>
          <p:nvPr/>
        </p:nvSpPr>
        <p:spPr>
          <a:xfrm>
            <a:off x="4373750" y="2762885"/>
            <a:ext cx="386700" cy="449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9103D"/>
                </a:solidFill>
                <a:latin typeface="DM Sans"/>
                <a:ea typeface="DM Sans"/>
                <a:cs typeface="DM Sans"/>
                <a:sym typeface="DM Sans"/>
              </a:rPr>
              <a:t>2</a:t>
            </a:r>
            <a:endParaRPr sz="2000" b="1" i="0" u="none" strike="noStrike" cap="none">
              <a:solidFill>
                <a:srgbClr val="000000"/>
              </a:solidFill>
              <a:latin typeface="DM Sans"/>
              <a:ea typeface="DM Sans"/>
              <a:cs typeface="DM Sans"/>
              <a:sym typeface="DM Sans"/>
            </a:endParaRPr>
          </a:p>
        </p:txBody>
      </p:sp>
      <p:graphicFrame>
        <p:nvGraphicFramePr>
          <p:cNvPr id="675" name="Google Shape;675;g3209cb0cfd8_0_169"/>
          <p:cNvGraphicFramePr/>
          <p:nvPr/>
        </p:nvGraphicFramePr>
        <p:xfrm>
          <a:off x="1256609" y="33646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a:solidFill>
                            <a:srgbClr val="09103D"/>
                          </a:solidFill>
                          <a:latin typeface="DM Sans"/>
                          <a:ea typeface="DM Sans"/>
                          <a:cs typeface="DM Sans"/>
                          <a:sym typeface="DM Sans"/>
                        </a:rPr>
                        <a:t>Start Date/Duration (Months)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76" name="Google Shape;676;g3209cb0cfd8_0_169"/>
          <p:cNvGraphicFramePr/>
          <p:nvPr/>
        </p:nvGraphicFramePr>
        <p:xfrm>
          <a:off x="1256609" y="39895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Enter notes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77" name="Google Shape;677;g3209cb0cfd8_0_169"/>
          <p:cNvGraphicFramePr/>
          <p:nvPr/>
        </p:nvGraphicFramePr>
        <p:xfrm>
          <a:off x="1256609" y="46144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Key milestones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78" name="Google Shape;678;g3209cb0cfd8_0_169"/>
          <p:cNvGraphicFramePr/>
          <p:nvPr/>
        </p:nvGraphicFramePr>
        <p:xfrm>
          <a:off x="1256609" y="52393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Required resources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79" name="Google Shape;679;g3209cb0cfd8_0_169"/>
          <p:cNvGraphicFramePr/>
          <p:nvPr/>
        </p:nvGraphicFramePr>
        <p:xfrm>
          <a:off x="4760634" y="33646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lvl="0" indent="0" algn="l" rtl="0">
                        <a:spcBef>
                          <a:spcPts val="0"/>
                        </a:spcBef>
                        <a:spcAft>
                          <a:spcPts val="0"/>
                        </a:spcAft>
                        <a:buClr>
                          <a:schemeClr val="dk1"/>
                        </a:buClr>
                        <a:buSzPts val="1600"/>
                        <a:buFont typeface="Arial"/>
                        <a:buNone/>
                      </a:pPr>
                      <a:r>
                        <a:rPr lang="en-US" sz="1200">
                          <a:solidFill>
                            <a:srgbClr val="09103D"/>
                          </a:solidFill>
                          <a:latin typeface="DM Sans"/>
                          <a:ea typeface="DM Sans"/>
                          <a:cs typeface="DM Sans"/>
                          <a:sym typeface="DM Sans"/>
                        </a:rPr>
                        <a:t>Start Date/Duration (Months)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0" name="Google Shape;680;g3209cb0cfd8_0_169"/>
          <p:cNvGraphicFramePr/>
          <p:nvPr/>
        </p:nvGraphicFramePr>
        <p:xfrm>
          <a:off x="4760634" y="39895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Enter notes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1" name="Google Shape;681;g3209cb0cfd8_0_169"/>
          <p:cNvGraphicFramePr/>
          <p:nvPr/>
        </p:nvGraphicFramePr>
        <p:xfrm>
          <a:off x="4760634" y="46144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Key milestones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2" name="Google Shape;682;g3209cb0cfd8_0_169"/>
          <p:cNvGraphicFramePr/>
          <p:nvPr/>
        </p:nvGraphicFramePr>
        <p:xfrm>
          <a:off x="4760634" y="52393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Required resources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3" name="Google Shape;683;g3209cb0cfd8_0_169"/>
          <p:cNvGraphicFramePr/>
          <p:nvPr/>
        </p:nvGraphicFramePr>
        <p:xfrm>
          <a:off x="8264659" y="33646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a:solidFill>
                            <a:srgbClr val="09103D"/>
                          </a:solidFill>
                          <a:latin typeface="DM Sans"/>
                          <a:ea typeface="DM Sans"/>
                          <a:cs typeface="DM Sans"/>
                          <a:sym typeface="DM Sans"/>
                        </a:rPr>
                        <a:t>Start Date/Duration (Months)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4" name="Google Shape;684;g3209cb0cfd8_0_169"/>
          <p:cNvGraphicFramePr/>
          <p:nvPr/>
        </p:nvGraphicFramePr>
        <p:xfrm>
          <a:off x="8264659" y="39895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Enter notes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5" name="Google Shape;685;g3209cb0cfd8_0_169"/>
          <p:cNvGraphicFramePr/>
          <p:nvPr/>
        </p:nvGraphicFramePr>
        <p:xfrm>
          <a:off x="8264659" y="46144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Key milestones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686" name="Google Shape;686;g3209cb0cfd8_0_169"/>
          <p:cNvGraphicFramePr/>
          <p:nvPr/>
        </p:nvGraphicFramePr>
        <p:xfrm>
          <a:off x="8264659" y="5239388"/>
          <a:ext cx="2933275" cy="496075"/>
        </p:xfrm>
        <a:graphic>
          <a:graphicData uri="http://schemas.openxmlformats.org/drawingml/2006/table">
            <a:tbl>
              <a:tblPr>
                <a:noFill/>
                <a:tableStyleId>{AB7A8348-37E5-4236-8177-3E4D39BE2D2A}</a:tableStyleId>
              </a:tblPr>
              <a:tblGrid>
                <a:gridCol w="2933275">
                  <a:extLst>
                    <a:ext uri="{9D8B030D-6E8A-4147-A177-3AD203B41FA5}">
                      <a16:colId xmlns:a16="http://schemas.microsoft.com/office/drawing/2014/main" val="20000"/>
                    </a:ext>
                  </a:extLst>
                </a:gridCol>
              </a:tblGrid>
              <a:tr h="49607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solidFill>
                            <a:srgbClr val="09103D"/>
                          </a:solidFill>
                          <a:latin typeface="DM Sans"/>
                          <a:ea typeface="DM Sans"/>
                          <a:cs typeface="DM Sans"/>
                          <a:sym typeface="DM Sans"/>
                        </a:rPr>
                        <a:t>Required resources</a:t>
                      </a:r>
                      <a:endParaRPr sz="1200" u="none" strike="noStrike" cap="none">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pic>
        <p:nvPicPr>
          <p:cNvPr id="687" name="Google Shape;687;g3209cb0cfd8_0_169"/>
          <p:cNvPicPr preferRelativeResize="0"/>
          <p:nvPr/>
        </p:nvPicPr>
        <p:blipFill rotWithShape="1">
          <a:blip r:embed="rId3">
            <a:alphaModFix/>
          </a:blip>
          <a:srcRect/>
          <a:stretch/>
        </p:blipFill>
        <p:spPr>
          <a:xfrm>
            <a:off x="869725" y="2739800"/>
            <a:ext cx="386884" cy="496075"/>
          </a:xfrm>
          <a:prstGeom prst="rect">
            <a:avLst/>
          </a:prstGeom>
          <a:noFill/>
          <a:ln>
            <a:noFill/>
          </a:ln>
        </p:spPr>
      </p:pic>
      <p:sp>
        <p:nvSpPr>
          <p:cNvPr id="688" name="Google Shape;688;g3209cb0cfd8_0_169"/>
          <p:cNvSpPr txBox="1"/>
          <p:nvPr/>
        </p:nvSpPr>
        <p:spPr>
          <a:xfrm>
            <a:off x="869725" y="2762885"/>
            <a:ext cx="386700" cy="449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9103D"/>
                </a:solidFill>
                <a:latin typeface="DM Sans"/>
                <a:ea typeface="DM Sans"/>
                <a:cs typeface="DM Sans"/>
                <a:sym typeface="DM Sans"/>
              </a:rPr>
              <a:t>1</a:t>
            </a:r>
            <a:endParaRPr sz="2000" b="1" i="0" u="none" strike="noStrike" cap="none">
              <a:solidFill>
                <a:srgbClr val="000000"/>
              </a:solidFill>
              <a:latin typeface="DM Sans"/>
              <a:ea typeface="DM Sans"/>
              <a:cs typeface="DM Sans"/>
              <a:sym typeface="DM Sans"/>
            </a:endParaRPr>
          </a:p>
        </p:txBody>
      </p:sp>
      <p:pic>
        <p:nvPicPr>
          <p:cNvPr id="689" name="Google Shape;689;g3209cb0cfd8_0_169"/>
          <p:cNvPicPr preferRelativeResize="0"/>
          <p:nvPr/>
        </p:nvPicPr>
        <p:blipFill rotWithShape="1">
          <a:blip r:embed="rId3">
            <a:alphaModFix/>
          </a:blip>
          <a:srcRect/>
          <a:stretch/>
        </p:blipFill>
        <p:spPr>
          <a:xfrm>
            <a:off x="7877775" y="2739800"/>
            <a:ext cx="386884" cy="496075"/>
          </a:xfrm>
          <a:prstGeom prst="rect">
            <a:avLst/>
          </a:prstGeom>
          <a:noFill/>
          <a:ln>
            <a:noFill/>
          </a:ln>
        </p:spPr>
      </p:pic>
      <p:sp>
        <p:nvSpPr>
          <p:cNvPr id="690" name="Google Shape;690;g3209cb0cfd8_0_169"/>
          <p:cNvSpPr txBox="1"/>
          <p:nvPr/>
        </p:nvSpPr>
        <p:spPr>
          <a:xfrm>
            <a:off x="7877775" y="2762885"/>
            <a:ext cx="386700" cy="449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9103D"/>
                </a:solidFill>
                <a:latin typeface="DM Sans"/>
                <a:ea typeface="DM Sans"/>
                <a:cs typeface="DM Sans"/>
                <a:sym typeface="DM Sans"/>
              </a:rPr>
              <a:t>3</a:t>
            </a:r>
            <a:endParaRPr sz="2000" b="1" i="0" u="none" strike="noStrike" cap="none">
              <a:solidFill>
                <a:srgbClr val="000000"/>
              </a:solidFill>
              <a:latin typeface="DM Sans"/>
              <a:ea typeface="DM Sans"/>
              <a:cs typeface="DM Sans"/>
              <a:sym typeface="DM Sans"/>
            </a:endParaRPr>
          </a:p>
        </p:txBody>
      </p:sp>
      <p:sp>
        <p:nvSpPr>
          <p:cNvPr id="691" name="Google Shape;691;g3209cb0cfd8_0_169"/>
          <p:cNvSpPr/>
          <p:nvPr/>
        </p:nvSpPr>
        <p:spPr>
          <a:xfrm>
            <a:off x="1268025" y="2762875"/>
            <a:ext cx="2922000" cy="449700"/>
          </a:xfrm>
          <a:prstGeom prst="roundRect">
            <a:avLst>
              <a:gd name="adj" fmla="val 9445"/>
            </a:avLst>
          </a:prstGeom>
          <a:solidFill>
            <a:srgbClr val="091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chemeClr val="lt1"/>
                </a:solidFill>
                <a:latin typeface="DM Sans"/>
                <a:ea typeface="DM Sans"/>
                <a:cs typeface="DM Sans"/>
                <a:sym typeface="DM Sans"/>
              </a:rPr>
              <a:t>Onboarding</a:t>
            </a:r>
            <a:r>
              <a:rPr lang="en-US" sz="1200" b="1" i="0" u="none" strike="noStrike" cap="none">
                <a:solidFill>
                  <a:schemeClr val="lt1"/>
                </a:solidFill>
                <a:latin typeface="DM Sans"/>
                <a:ea typeface="DM Sans"/>
                <a:cs typeface="DM Sans"/>
                <a:sym typeface="DM Sans"/>
              </a:rPr>
              <a:t> and Data Migration</a:t>
            </a:r>
            <a:endParaRPr sz="1400" b="0" i="0" u="none" strike="noStrike" cap="none">
              <a:solidFill>
                <a:srgbClr val="000000"/>
              </a:solidFill>
              <a:latin typeface="Calibri"/>
              <a:ea typeface="Calibri"/>
              <a:cs typeface="Calibri"/>
              <a:sym typeface="Calibri"/>
            </a:endParaRPr>
          </a:p>
        </p:txBody>
      </p:sp>
      <p:sp>
        <p:nvSpPr>
          <p:cNvPr id="692" name="Google Shape;692;g3209cb0cfd8_0_169"/>
          <p:cNvSpPr/>
          <p:nvPr/>
        </p:nvSpPr>
        <p:spPr>
          <a:xfrm>
            <a:off x="4766338" y="2762875"/>
            <a:ext cx="2922000" cy="449700"/>
          </a:xfrm>
          <a:prstGeom prst="roundRect">
            <a:avLst>
              <a:gd name="adj" fmla="val 9445"/>
            </a:avLst>
          </a:prstGeom>
          <a:solidFill>
            <a:srgbClr val="091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DM Sans"/>
                <a:ea typeface="DM Sans"/>
                <a:cs typeface="DM Sans"/>
                <a:sym typeface="DM Sans"/>
              </a:rPr>
              <a:t>Pilot Testing in the Quality </a:t>
            </a:r>
            <a:r>
              <a:rPr lang="en-US" sz="1200" b="1">
                <a:solidFill>
                  <a:schemeClr val="lt1"/>
                </a:solidFill>
                <a:latin typeface="DM Sans"/>
                <a:ea typeface="DM Sans"/>
                <a:cs typeface="DM Sans"/>
                <a:sym typeface="DM Sans"/>
              </a:rPr>
              <a:t>Assurance </a:t>
            </a:r>
            <a:r>
              <a:rPr lang="en-US" sz="1200" b="1" i="0" u="none" strike="noStrike" cap="none">
                <a:solidFill>
                  <a:schemeClr val="lt1"/>
                </a:solidFill>
                <a:latin typeface="DM Sans"/>
                <a:ea typeface="DM Sans"/>
                <a:cs typeface="DM Sans"/>
                <a:sym typeface="DM Sans"/>
              </a:rPr>
              <a:t>Department</a:t>
            </a:r>
            <a:endParaRPr sz="1200" b="1" i="0" u="none" strike="noStrike" cap="none">
              <a:solidFill>
                <a:schemeClr val="lt1"/>
              </a:solidFill>
              <a:latin typeface="DM Sans"/>
              <a:ea typeface="DM Sans"/>
              <a:cs typeface="DM Sans"/>
              <a:sym typeface="DM Sans"/>
            </a:endParaRPr>
          </a:p>
        </p:txBody>
      </p:sp>
      <p:sp>
        <p:nvSpPr>
          <p:cNvPr id="693" name="Google Shape;693;g3209cb0cfd8_0_169"/>
          <p:cNvSpPr/>
          <p:nvPr/>
        </p:nvSpPr>
        <p:spPr>
          <a:xfrm>
            <a:off x="8285538" y="2762875"/>
            <a:ext cx="2922000" cy="449700"/>
          </a:xfrm>
          <a:prstGeom prst="roundRect">
            <a:avLst>
              <a:gd name="adj" fmla="val 9445"/>
            </a:avLst>
          </a:prstGeom>
          <a:solidFill>
            <a:srgbClr val="091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DM Sans"/>
                <a:ea typeface="DM Sans"/>
                <a:cs typeface="DM Sans"/>
                <a:sym typeface="DM Sans"/>
              </a:rPr>
              <a:t>Company-Wide Deployment and Training</a:t>
            </a:r>
            <a:endParaRPr sz="1200" b="1" i="0" u="none" strike="noStrike" cap="none">
              <a:solidFill>
                <a:schemeClr val="lt1"/>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graphicFrame>
        <p:nvGraphicFramePr>
          <p:cNvPr id="699" name="Google Shape;699;g32389f91154_0_34"/>
          <p:cNvGraphicFramePr/>
          <p:nvPr/>
        </p:nvGraphicFramePr>
        <p:xfrm>
          <a:off x="716935" y="2679877"/>
          <a:ext cx="10329625" cy="3403425"/>
        </p:xfrm>
        <a:graphic>
          <a:graphicData uri="http://schemas.openxmlformats.org/drawingml/2006/table">
            <a:tbl>
              <a:tblPr firstRow="1" bandRow="1">
                <a:noFill/>
                <a:tableStyleId>{32F9176D-326A-4052-902F-4ED7891C26AE}</a:tableStyleId>
              </a:tblPr>
              <a:tblGrid>
                <a:gridCol w="2065925">
                  <a:extLst>
                    <a:ext uri="{9D8B030D-6E8A-4147-A177-3AD203B41FA5}">
                      <a16:colId xmlns:a16="http://schemas.microsoft.com/office/drawing/2014/main" val="20000"/>
                    </a:ext>
                  </a:extLst>
                </a:gridCol>
                <a:gridCol w="2065925">
                  <a:extLst>
                    <a:ext uri="{9D8B030D-6E8A-4147-A177-3AD203B41FA5}">
                      <a16:colId xmlns:a16="http://schemas.microsoft.com/office/drawing/2014/main" val="20001"/>
                    </a:ext>
                  </a:extLst>
                </a:gridCol>
                <a:gridCol w="2065925">
                  <a:extLst>
                    <a:ext uri="{9D8B030D-6E8A-4147-A177-3AD203B41FA5}">
                      <a16:colId xmlns:a16="http://schemas.microsoft.com/office/drawing/2014/main" val="20002"/>
                    </a:ext>
                  </a:extLst>
                </a:gridCol>
                <a:gridCol w="2065925">
                  <a:extLst>
                    <a:ext uri="{9D8B030D-6E8A-4147-A177-3AD203B41FA5}">
                      <a16:colId xmlns:a16="http://schemas.microsoft.com/office/drawing/2014/main" val="20003"/>
                    </a:ext>
                  </a:extLst>
                </a:gridCol>
                <a:gridCol w="2065925">
                  <a:extLst>
                    <a:ext uri="{9D8B030D-6E8A-4147-A177-3AD203B41FA5}">
                      <a16:colId xmlns:a16="http://schemas.microsoft.com/office/drawing/2014/main" val="20004"/>
                    </a:ext>
                  </a:extLst>
                </a:gridCol>
              </a:tblGrid>
              <a:tr h="3403425">
                <a:tc>
                  <a:txBody>
                    <a:bodyPr/>
                    <a:lstStyle/>
                    <a:p>
                      <a:pPr marL="0" marR="0" lvl="0" indent="0" algn="ctr" rtl="0">
                        <a:spcBef>
                          <a:spcPts val="0"/>
                        </a:spcBef>
                        <a:spcAft>
                          <a:spcPts val="0"/>
                        </a:spcAft>
                        <a:buNone/>
                      </a:pPr>
                      <a:r>
                        <a:rPr lang="en-US" sz="2000" u="none" strike="noStrike" cap="none">
                          <a:solidFill>
                            <a:schemeClr val="dk1"/>
                          </a:solidFill>
                          <a:latin typeface="DM Sans"/>
                          <a:ea typeface="DM Sans"/>
                          <a:cs typeface="DM Sans"/>
                          <a:sym typeface="DM Sans"/>
                        </a:rPr>
                        <a:t>Q2</a:t>
                      </a:r>
                      <a:endParaRPr>
                        <a:latin typeface="DM Sans"/>
                        <a:ea typeface="DM Sans"/>
                        <a:cs typeface="DM Sans"/>
                        <a:sym typeface="DM Sans"/>
                      </a:endParaRPr>
                    </a:p>
                    <a:p>
                      <a:pPr marL="0" marR="0" lvl="0" indent="0" algn="ctr" rtl="0">
                        <a:spcBef>
                          <a:spcPts val="600"/>
                        </a:spcBef>
                        <a:spcAft>
                          <a:spcPts val="0"/>
                        </a:spcAft>
                        <a:buNone/>
                      </a:pPr>
                      <a:r>
                        <a:rPr lang="en-US" sz="1200" b="0" u="none" strike="noStrike" cap="none">
                          <a:solidFill>
                            <a:srgbClr val="A5A5A5"/>
                          </a:solidFill>
                          <a:latin typeface="DM Sans"/>
                          <a:ea typeface="DM Sans"/>
                          <a:cs typeface="DM Sans"/>
                          <a:sym typeface="DM Sans"/>
                        </a:rPr>
                        <a:t>April-May-June</a:t>
                      </a:r>
                      <a:endParaRPr b="0">
                        <a:latin typeface="DM Sans"/>
                        <a:ea typeface="DM Sans"/>
                        <a:cs typeface="DM Sans"/>
                        <a:sym typeface="DM Sans"/>
                      </a:endParaRPr>
                    </a:p>
                  </a:txBody>
                  <a:tcPr marL="45725" marR="45725" marT="228600" marB="22850">
                    <a:lnL w="12700" cap="flat" cmpd="sng">
                      <a:solidFill>
                        <a:srgbClr val="BFBFBF"/>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AFAFA"/>
                    </a:solidFill>
                  </a:tcPr>
                </a:tc>
                <a:tc>
                  <a:txBody>
                    <a:bodyPr/>
                    <a:lstStyle/>
                    <a:p>
                      <a:pPr marL="0" marR="0" lvl="0" indent="0" algn="ctr" rtl="0">
                        <a:lnSpc>
                          <a:spcPct val="100000"/>
                        </a:lnSpc>
                        <a:spcBef>
                          <a:spcPts val="0"/>
                        </a:spcBef>
                        <a:spcAft>
                          <a:spcPts val="0"/>
                        </a:spcAft>
                        <a:buClr>
                          <a:srgbClr val="000000"/>
                        </a:buClr>
                        <a:buSzPts val="2000"/>
                        <a:buFont typeface="Open Sans ExtraBold"/>
                        <a:buNone/>
                      </a:pPr>
                      <a:r>
                        <a:rPr lang="en-US" sz="2000" i="0" u="none" strike="noStrike" cap="none">
                          <a:solidFill>
                            <a:srgbClr val="000000"/>
                          </a:solidFill>
                          <a:latin typeface="DM Sans"/>
                          <a:ea typeface="DM Sans"/>
                          <a:cs typeface="DM Sans"/>
                          <a:sym typeface="DM Sans"/>
                        </a:rPr>
                        <a:t>Q3</a:t>
                      </a:r>
                      <a:endParaRPr>
                        <a:latin typeface="DM Sans"/>
                        <a:ea typeface="DM Sans"/>
                        <a:cs typeface="DM Sans"/>
                        <a:sym typeface="DM Sans"/>
                      </a:endParaRPr>
                    </a:p>
                    <a:p>
                      <a:pPr marL="0" marR="0" lvl="0" indent="0" algn="ctr" rtl="0">
                        <a:lnSpc>
                          <a:spcPct val="100000"/>
                        </a:lnSpc>
                        <a:spcBef>
                          <a:spcPts val="600"/>
                        </a:spcBef>
                        <a:spcAft>
                          <a:spcPts val="0"/>
                        </a:spcAft>
                        <a:buClr>
                          <a:srgbClr val="A5A5A5"/>
                        </a:buClr>
                        <a:buSzPts val="1200"/>
                        <a:buFont typeface="Open Sans"/>
                        <a:buNone/>
                      </a:pPr>
                      <a:r>
                        <a:rPr lang="en-US" sz="1200" b="0" i="0" u="none" strike="noStrike" cap="none">
                          <a:solidFill>
                            <a:srgbClr val="A5A5A5"/>
                          </a:solidFill>
                          <a:latin typeface="DM Sans"/>
                          <a:ea typeface="DM Sans"/>
                          <a:cs typeface="DM Sans"/>
                          <a:sym typeface="DM Sans"/>
                        </a:rPr>
                        <a:t>July-August-Sept</a:t>
                      </a:r>
                      <a:endParaRPr sz="500" b="0" u="none" strike="noStrike" cap="none">
                        <a:latin typeface="DM Sans"/>
                        <a:ea typeface="DM Sans"/>
                        <a:cs typeface="DM Sans"/>
                        <a:sym typeface="DM Sans"/>
                      </a:endParaRPr>
                    </a:p>
                  </a:txBody>
                  <a:tcPr marL="45725" marR="45725" marT="228600" marB="228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76200" cap="flat" cmpd="sng">
                      <a:solidFill>
                        <a:srgbClr val="EEE4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AFAFA"/>
                    </a:solidFill>
                  </a:tcPr>
                </a:tc>
                <a:tc>
                  <a:txBody>
                    <a:bodyPr/>
                    <a:lstStyle/>
                    <a:p>
                      <a:pPr marL="0" marR="0" lvl="0" indent="0" algn="ctr" rtl="0">
                        <a:lnSpc>
                          <a:spcPct val="100000"/>
                        </a:lnSpc>
                        <a:spcBef>
                          <a:spcPts val="0"/>
                        </a:spcBef>
                        <a:spcAft>
                          <a:spcPts val="0"/>
                        </a:spcAft>
                        <a:buClr>
                          <a:srgbClr val="000000"/>
                        </a:buClr>
                        <a:buSzPts val="2000"/>
                        <a:buFont typeface="Open Sans ExtraBold"/>
                        <a:buNone/>
                      </a:pPr>
                      <a:r>
                        <a:rPr lang="en-US" sz="2000" i="0" u="none" strike="noStrike" cap="none">
                          <a:solidFill>
                            <a:srgbClr val="000000"/>
                          </a:solidFill>
                          <a:latin typeface="DM Sans"/>
                          <a:ea typeface="DM Sans"/>
                          <a:cs typeface="DM Sans"/>
                          <a:sym typeface="DM Sans"/>
                        </a:rPr>
                        <a:t>Q4</a:t>
                      </a:r>
                      <a:endParaRPr>
                        <a:latin typeface="DM Sans"/>
                        <a:ea typeface="DM Sans"/>
                        <a:cs typeface="DM Sans"/>
                        <a:sym typeface="DM Sans"/>
                      </a:endParaRPr>
                    </a:p>
                    <a:p>
                      <a:pPr marL="0" marR="0" lvl="0" indent="0" algn="ctr" rtl="0">
                        <a:lnSpc>
                          <a:spcPct val="100000"/>
                        </a:lnSpc>
                        <a:spcBef>
                          <a:spcPts val="600"/>
                        </a:spcBef>
                        <a:spcAft>
                          <a:spcPts val="0"/>
                        </a:spcAft>
                        <a:buClr>
                          <a:srgbClr val="A5A5A5"/>
                        </a:buClr>
                        <a:buSzPts val="1200"/>
                        <a:buFont typeface="Open Sans"/>
                        <a:buNone/>
                      </a:pPr>
                      <a:r>
                        <a:rPr lang="en-US" sz="1200" b="0" i="0" u="none" strike="noStrike" cap="none">
                          <a:solidFill>
                            <a:srgbClr val="A5A5A5"/>
                          </a:solidFill>
                          <a:latin typeface="DM Sans"/>
                          <a:ea typeface="DM Sans"/>
                          <a:cs typeface="DM Sans"/>
                          <a:sym typeface="DM Sans"/>
                        </a:rPr>
                        <a:t>Oct-Nov-Dec</a:t>
                      </a:r>
                      <a:endParaRPr b="0">
                        <a:latin typeface="DM Sans"/>
                        <a:ea typeface="DM Sans"/>
                        <a:cs typeface="DM Sans"/>
                        <a:sym typeface="DM Sans"/>
                      </a:endParaRPr>
                    </a:p>
                    <a:p>
                      <a:pPr marL="0" marR="0" lvl="0" indent="0" algn="l" rtl="0">
                        <a:spcBef>
                          <a:spcPts val="0"/>
                        </a:spcBef>
                        <a:spcAft>
                          <a:spcPts val="0"/>
                        </a:spcAft>
                        <a:buNone/>
                      </a:pPr>
                      <a:endParaRPr sz="500" b="0">
                        <a:latin typeface="DM Sans"/>
                        <a:ea typeface="DM Sans"/>
                        <a:cs typeface="DM Sans"/>
                        <a:sym typeface="DM Sans"/>
                      </a:endParaRPr>
                    </a:p>
                  </a:txBody>
                  <a:tcPr marL="45725" marR="45725" marT="228600" marB="228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AFAFA"/>
                    </a:solidFill>
                  </a:tcPr>
                </a:tc>
                <a:tc>
                  <a:txBody>
                    <a:bodyPr/>
                    <a:lstStyle/>
                    <a:p>
                      <a:pPr marL="0" marR="0" lvl="0" indent="0" algn="ctr" rtl="0">
                        <a:lnSpc>
                          <a:spcPct val="100000"/>
                        </a:lnSpc>
                        <a:spcBef>
                          <a:spcPts val="0"/>
                        </a:spcBef>
                        <a:spcAft>
                          <a:spcPts val="0"/>
                        </a:spcAft>
                        <a:buClr>
                          <a:srgbClr val="000000"/>
                        </a:buClr>
                        <a:buSzPts val="2000"/>
                        <a:buFont typeface="Open Sans ExtraBold"/>
                        <a:buNone/>
                      </a:pPr>
                      <a:r>
                        <a:rPr lang="en-US" sz="2000" i="0" u="none" strike="noStrike" cap="none">
                          <a:solidFill>
                            <a:srgbClr val="000000"/>
                          </a:solidFill>
                          <a:latin typeface="DM Sans"/>
                          <a:ea typeface="DM Sans"/>
                          <a:cs typeface="DM Sans"/>
                          <a:sym typeface="DM Sans"/>
                        </a:rPr>
                        <a:t>Q1</a:t>
                      </a:r>
                      <a:endParaRPr>
                        <a:latin typeface="DM Sans"/>
                        <a:ea typeface="DM Sans"/>
                        <a:cs typeface="DM Sans"/>
                        <a:sym typeface="DM Sans"/>
                      </a:endParaRPr>
                    </a:p>
                    <a:p>
                      <a:pPr marL="0" marR="0" lvl="0" indent="0" algn="ctr" rtl="0">
                        <a:lnSpc>
                          <a:spcPct val="100000"/>
                        </a:lnSpc>
                        <a:spcBef>
                          <a:spcPts val="600"/>
                        </a:spcBef>
                        <a:spcAft>
                          <a:spcPts val="0"/>
                        </a:spcAft>
                        <a:buClr>
                          <a:srgbClr val="A5A5A5"/>
                        </a:buClr>
                        <a:buSzPts val="1200"/>
                        <a:buFont typeface="Open Sans"/>
                        <a:buNone/>
                      </a:pPr>
                      <a:r>
                        <a:rPr lang="en-US" sz="1200" b="0" i="0" u="none" strike="noStrike" cap="none">
                          <a:solidFill>
                            <a:srgbClr val="A5A5A5"/>
                          </a:solidFill>
                          <a:latin typeface="DM Sans"/>
                          <a:ea typeface="DM Sans"/>
                          <a:cs typeface="DM Sans"/>
                          <a:sym typeface="DM Sans"/>
                        </a:rPr>
                        <a:t>Jan-Feb-March</a:t>
                      </a:r>
                      <a:endParaRPr b="0">
                        <a:latin typeface="DM Sans"/>
                        <a:ea typeface="DM Sans"/>
                        <a:cs typeface="DM Sans"/>
                        <a:sym typeface="DM Sans"/>
                      </a:endParaRPr>
                    </a:p>
                    <a:p>
                      <a:pPr marL="0" marR="0" lvl="0" indent="0" algn="l" rtl="0">
                        <a:spcBef>
                          <a:spcPts val="0"/>
                        </a:spcBef>
                        <a:spcAft>
                          <a:spcPts val="0"/>
                        </a:spcAft>
                        <a:buNone/>
                      </a:pPr>
                      <a:endParaRPr sz="500" b="0">
                        <a:latin typeface="DM Sans"/>
                        <a:ea typeface="DM Sans"/>
                        <a:cs typeface="DM Sans"/>
                        <a:sym typeface="DM Sans"/>
                      </a:endParaRPr>
                    </a:p>
                  </a:txBody>
                  <a:tcPr marL="45725" marR="45725" marT="228600" marB="228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AFAFA"/>
                    </a:solidFill>
                  </a:tcPr>
                </a:tc>
                <a:tc>
                  <a:txBody>
                    <a:bodyPr/>
                    <a:lstStyle/>
                    <a:p>
                      <a:pPr marL="0" marR="0" lvl="0" indent="0" algn="ctr" rtl="0">
                        <a:lnSpc>
                          <a:spcPct val="100000"/>
                        </a:lnSpc>
                        <a:spcBef>
                          <a:spcPts val="0"/>
                        </a:spcBef>
                        <a:spcAft>
                          <a:spcPts val="0"/>
                        </a:spcAft>
                        <a:buClr>
                          <a:srgbClr val="000000"/>
                        </a:buClr>
                        <a:buSzPts val="2000"/>
                        <a:buFont typeface="Open Sans ExtraBold"/>
                        <a:buNone/>
                      </a:pPr>
                      <a:r>
                        <a:rPr lang="en-US" sz="2000" i="0" u="none" strike="noStrike" cap="none">
                          <a:solidFill>
                            <a:srgbClr val="000000"/>
                          </a:solidFill>
                          <a:latin typeface="DM Sans"/>
                          <a:ea typeface="DM Sans"/>
                          <a:cs typeface="DM Sans"/>
                          <a:sym typeface="DM Sans"/>
                        </a:rPr>
                        <a:t>Q2</a:t>
                      </a:r>
                      <a:endParaRPr>
                        <a:latin typeface="DM Sans"/>
                        <a:ea typeface="DM Sans"/>
                        <a:cs typeface="DM Sans"/>
                        <a:sym typeface="DM Sans"/>
                      </a:endParaRPr>
                    </a:p>
                    <a:p>
                      <a:pPr marL="0" marR="0" lvl="0" indent="0" algn="ctr" rtl="0">
                        <a:lnSpc>
                          <a:spcPct val="100000"/>
                        </a:lnSpc>
                        <a:spcBef>
                          <a:spcPts val="600"/>
                        </a:spcBef>
                        <a:spcAft>
                          <a:spcPts val="0"/>
                        </a:spcAft>
                        <a:buClr>
                          <a:srgbClr val="A5A5A5"/>
                        </a:buClr>
                        <a:buSzPts val="1200"/>
                        <a:buFont typeface="Open Sans"/>
                        <a:buNone/>
                      </a:pPr>
                      <a:r>
                        <a:rPr lang="en-US" sz="1200" b="0" i="0" u="none" strike="noStrike" cap="none">
                          <a:solidFill>
                            <a:srgbClr val="A5A5A5"/>
                          </a:solidFill>
                          <a:latin typeface="DM Sans"/>
                          <a:ea typeface="DM Sans"/>
                          <a:cs typeface="DM Sans"/>
                          <a:sym typeface="DM Sans"/>
                        </a:rPr>
                        <a:t>April-May-June</a:t>
                      </a:r>
                      <a:endParaRPr b="0">
                        <a:latin typeface="DM Sans"/>
                        <a:ea typeface="DM Sans"/>
                        <a:cs typeface="DM Sans"/>
                        <a:sym typeface="DM Sans"/>
                      </a:endParaRPr>
                    </a:p>
                  </a:txBody>
                  <a:tcPr marL="45725" marR="45725" marT="228600" marB="228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
        <p:nvSpPr>
          <p:cNvPr id="700" name="Google Shape;700;g32389f91154_0_34"/>
          <p:cNvSpPr/>
          <p:nvPr/>
        </p:nvSpPr>
        <p:spPr>
          <a:xfrm>
            <a:off x="3189790" y="4228854"/>
            <a:ext cx="6284400" cy="326400"/>
          </a:xfrm>
          <a:prstGeom prst="roundRect">
            <a:avLst>
              <a:gd name="adj" fmla="val 50000"/>
            </a:avLst>
          </a:prstGeom>
          <a:solidFill>
            <a:srgbClr val="EEE4FF"/>
          </a:solidFill>
          <a:ln>
            <a:noFill/>
          </a:ln>
        </p:spPr>
        <p:txBody>
          <a:bodyPr spcFirstLastPara="1" wrap="square" lIns="228600" tIns="45700" rIns="91425" bIns="45700" anchor="ctr" anchorCtr="0">
            <a:noAutofit/>
          </a:bodyPr>
          <a:lstStyle/>
          <a:p>
            <a:pPr marL="0" lvl="0" indent="0" algn="l" rtl="0">
              <a:spcBef>
                <a:spcPts val="0"/>
              </a:spcBef>
              <a:spcAft>
                <a:spcPts val="0"/>
              </a:spcAft>
              <a:buClr>
                <a:schemeClr val="dk1"/>
              </a:buClr>
              <a:buFont typeface="Arial"/>
              <a:buNone/>
            </a:pPr>
            <a:r>
              <a:rPr lang="en-US">
                <a:solidFill>
                  <a:srgbClr val="09103D"/>
                </a:solidFill>
                <a:latin typeface="DM Sans"/>
                <a:ea typeface="DM Sans"/>
                <a:cs typeface="DM Sans"/>
                <a:sym typeface="DM Sans"/>
              </a:rPr>
              <a:t>Pre-Launch / Sandbox Testing </a:t>
            </a:r>
            <a:endParaRPr>
              <a:solidFill>
                <a:srgbClr val="09103D"/>
              </a:solidFill>
              <a:latin typeface="DM Sans"/>
              <a:ea typeface="DM Sans"/>
              <a:cs typeface="DM Sans"/>
              <a:sym typeface="DM Sans"/>
            </a:endParaRPr>
          </a:p>
        </p:txBody>
      </p:sp>
      <p:sp>
        <p:nvSpPr>
          <p:cNvPr id="701" name="Google Shape;701;g32389f91154_0_34"/>
          <p:cNvSpPr/>
          <p:nvPr/>
        </p:nvSpPr>
        <p:spPr>
          <a:xfrm>
            <a:off x="928714" y="3760634"/>
            <a:ext cx="4113300" cy="326400"/>
          </a:xfrm>
          <a:prstGeom prst="roundRect">
            <a:avLst>
              <a:gd name="adj" fmla="val 50000"/>
            </a:avLst>
          </a:prstGeom>
          <a:solidFill>
            <a:srgbClr val="09103D"/>
          </a:solidFill>
          <a:ln>
            <a:noFill/>
          </a:ln>
        </p:spPr>
        <p:txBody>
          <a:bodyPr spcFirstLastPara="1" wrap="square" lIns="228600" tIns="45700" rIns="91425" bIns="45700" anchor="ctr" anchorCtr="0">
            <a:noAutofit/>
          </a:bodyPr>
          <a:lstStyle/>
          <a:p>
            <a:pPr marL="0" marR="0" lvl="0" indent="0" algn="l" rtl="0">
              <a:spcBef>
                <a:spcPts val="0"/>
              </a:spcBef>
              <a:spcAft>
                <a:spcPts val="0"/>
              </a:spcAft>
              <a:buNone/>
            </a:pPr>
            <a:r>
              <a:rPr lang="en-US">
                <a:solidFill>
                  <a:srgbClr val="FFFFFF"/>
                </a:solidFill>
                <a:latin typeface="DM Sans"/>
                <a:ea typeface="DM Sans"/>
                <a:cs typeface="DM Sans"/>
                <a:sym typeface="DM Sans"/>
              </a:rPr>
              <a:t>Onboarding</a:t>
            </a:r>
            <a:endParaRPr>
              <a:latin typeface="DM Sans"/>
              <a:ea typeface="DM Sans"/>
              <a:cs typeface="DM Sans"/>
              <a:sym typeface="DM Sans"/>
            </a:endParaRPr>
          </a:p>
        </p:txBody>
      </p:sp>
      <p:sp>
        <p:nvSpPr>
          <p:cNvPr id="702" name="Google Shape;702;g32389f91154_0_34"/>
          <p:cNvSpPr/>
          <p:nvPr/>
        </p:nvSpPr>
        <p:spPr>
          <a:xfrm>
            <a:off x="6173956" y="4836784"/>
            <a:ext cx="4113300" cy="326400"/>
          </a:xfrm>
          <a:prstGeom prst="roundRect">
            <a:avLst>
              <a:gd name="adj" fmla="val 50000"/>
            </a:avLst>
          </a:prstGeom>
          <a:solidFill>
            <a:srgbClr val="EEE4FF"/>
          </a:solidFill>
          <a:ln>
            <a:noFill/>
          </a:ln>
        </p:spPr>
        <p:txBody>
          <a:bodyPr spcFirstLastPara="1" wrap="square" lIns="228600" tIns="45700" rIns="91425" bIns="45700" anchor="ctr" anchorCtr="0">
            <a:noAutofit/>
          </a:bodyPr>
          <a:lstStyle/>
          <a:p>
            <a:pPr marL="0" marR="0" lvl="0" indent="0" algn="l" rtl="0">
              <a:spcBef>
                <a:spcPts val="0"/>
              </a:spcBef>
              <a:spcAft>
                <a:spcPts val="0"/>
              </a:spcAft>
              <a:buNone/>
            </a:pPr>
            <a:r>
              <a:rPr lang="en-US">
                <a:solidFill>
                  <a:srgbClr val="09103D"/>
                </a:solidFill>
                <a:latin typeface="DM Sans"/>
                <a:ea typeface="DM Sans"/>
                <a:cs typeface="DM Sans"/>
                <a:sym typeface="DM Sans"/>
              </a:rPr>
              <a:t>QA Department</a:t>
            </a:r>
            <a:r>
              <a:rPr lang="en-US" sz="1400">
                <a:solidFill>
                  <a:srgbClr val="09103D"/>
                </a:solidFill>
                <a:latin typeface="DM Sans"/>
                <a:ea typeface="DM Sans"/>
                <a:cs typeface="DM Sans"/>
                <a:sym typeface="DM Sans"/>
              </a:rPr>
              <a:t> Evaluation</a:t>
            </a:r>
            <a:endParaRPr>
              <a:solidFill>
                <a:srgbClr val="09103D"/>
              </a:solidFill>
              <a:latin typeface="DM Sans"/>
              <a:ea typeface="DM Sans"/>
              <a:cs typeface="DM Sans"/>
              <a:sym typeface="DM Sans"/>
            </a:endParaRPr>
          </a:p>
        </p:txBody>
      </p:sp>
      <p:sp>
        <p:nvSpPr>
          <p:cNvPr id="703" name="Google Shape;703;g32389f91154_0_34"/>
          <p:cNvSpPr/>
          <p:nvPr/>
        </p:nvSpPr>
        <p:spPr>
          <a:xfrm>
            <a:off x="9004300" y="5416221"/>
            <a:ext cx="2781300" cy="326400"/>
          </a:xfrm>
          <a:prstGeom prst="roundRect">
            <a:avLst>
              <a:gd name="adj" fmla="val 50000"/>
            </a:avLst>
          </a:prstGeom>
          <a:solidFill>
            <a:srgbClr val="EEE4FF"/>
          </a:solidFill>
          <a:ln>
            <a:noFill/>
          </a:ln>
        </p:spPr>
        <p:txBody>
          <a:bodyPr spcFirstLastPara="1" wrap="square" lIns="228600" tIns="45700" rIns="91425" bIns="45700" anchor="ctr" anchorCtr="0">
            <a:noAutofit/>
          </a:bodyPr>
          <a:lstStyle/>
          <a:p>
            <a:pPr marL="0" lvl="0" indent="0" algn="l" rtl="0">
              <a:spcBef>
                <a:spcPts val="0"/>
              </a:spcBef>
              <a:spcAft>
                <a:spcPts val="0"/>
              </a:spcAft>
              <a:buClr>
                <a:schemeClr val="dk1"/>
              </a:buClr>
              <a:buSzPts val="1200"/>
              <a:buFont typeface="Arial"/>
              <a:buNone/>
            </a:pPr>
            <a:r>
              <a:rPr lang="en-US">
                <a:solidFill>
                  <a:srgbClr val="09103D"/>
                </a:solidFill>
                <a:latin typeface="DM Sans"/>
                <a:ea typeface="DM Sans"/>
                <a:cs typeface="DM Sans"/>
                <a:sym typeface="DM Sans"/>
              </a:rPr>
              <a:t>Deployment and Training</a:t>
            </a:r>
            <a:endParaRPr>
              <a:solidFill>
                <a:srgbClr val="09103D"/>
              </a:solidFill>
              <a:latin typeface="DM Sans"/>
              <a:ea typeface="DM Sans"/>
              <a:cs typeface="DM Sans"/>
              <a:sym typeface="DM Sans"/>
            </a:endParaRPr>
          </a:p>
        </p:txBody>
      </p:sp>
      <p:sp>
        <p:nvSpPr>
          <p:cNvPr id="704" name="Google Shape;704;g32389f91154_0_34"/>
          <p:cNvSpPr txBox="1"/>
          <p:nvPr/>
        </p:nvSpPr>
        <p:spPr>
          <a:xfrm>
            <a:off x="597600" y="952675"/>
            <a:ext cx="6317100" cy="1169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Implementation plan and timeline</a:t>
            </a:r>
            <a:endParaRPr sz="4500">
              <a:solidFill>
                <a:srgbClr val="09103D"/>
              </a:solidFill>
              <a:latin typeface="DM Sans"/>
              <a:ea typeface="DM Sans"/>
              <a:cs typeface="DM Sans"/>
              <a:sym typeface="DM Sans"/>
            </a:endParaRPr>
          </a:p>
        </p:txBody>
      </p:sp>
      <p:sp>
        <p:nvSpPr>
          <p:cNvPr id="705" name="Google Shape;705;g32389f91154_0_34"/>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3209cb0cfd8_0_178"/>
          <p:cNvSpPr txBox="1"/>
          <p:nvPr/>
        </p:nvSpPr>
        <p:spPr>
          <a:xfrm>
            <a:off x="687347" y="952671"/>
            <a:ext cx="7112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Case studies and industry benchmarks</a:t>
            </a:r>
            <a:endParaRPr sz="3500" b="0" i="0" u="none" strike="noStrike" cap="none">
              <a:solidFill>
                <a:srgbClr val="09103D"/>
              </a:solidFill>
              <a:latin typeface="DM Sans"/>
              <a:ea typeface="DM Sans"/>
              <a:cs typeface="DM Sans"/>
              <a:sym typeface="DM Sans"/>
            </a:endParaRPr>
          </a:p>
        </p:txBody>
      </p:sp>
      <p:sp>
        <p:nvSpPr>
          <p:cNvPr id="712" name="Google Shape;712;g3209cb0cfd8_0_178"/>
          <p:cNvSpPr txBox="1"/>
          <p:nvPr/>
        </p:nvSpPr>
        <p:spPr>
          <a:xfrm>
            <a:off x="785500" y="3589125"/>
            <a:ext cx="7284600" cy="18162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Success stories:</a:t>
            </a:r>
            <a:r>
              <a:rPr lang="en-US" sz="1600">
                <a:solidFill>
                  <a:srgbClr val="09103D"/>
                </a:solidFill>
                <a:latin typeface="DM Sans"/>
                <a:ea typeface="DM Sans"/>
                <a:cs typeface="DM Sans"/>
                <a:sym typeface="DM Sans"/>
              </a:rPr>
              <a:t> Share examples of similar companies benefiting from eQMS, including metrics like reduced non-compliance incidents and faster time-to-market.</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Industry standards: </a:t>
            </a:r>
            <a:r>
              <a:rPr lang="en-US" sz="1600">
                <a:solidFill>
                  <a:srgbClr val="09103D"/>
                </a:solidFill>
                <a:latin typeface="DM Sans"/>
                <a:ea typeface="DM Sans"/>
                <a:cs typeface="DM Sans"/>
                <a:sym typeface="DM Sans"/>
              </a:rPr>
              <a:t>Discuss benchmarks and standards relevant to eQMS, such as ISO certifications and FDA compliance.</a:t>
            </a:r>
            <a:endParaRPr sz="1600" b="0" i="1" u="none" strike="noStrike" cap="none">
              <a:solidFill>
                <a:srgbClr val="09103D"/>
              </a:solidFill>
              <a:latin typeface="DM Sans"/>
              <a:ea typeface="DM Sans"/>
              <a:cs typeface="DM Sans"/>
              <a:sym typeface="DM Sans"/>
            </a:endParaRPr>
          </a:p>
        </p:txBody>
      </p:sp>
      <p:sp>
        <p:nvSpPr>
          <p:cNvPr id="713" name="Google Shape;713;g3209cb0cfd8_0_178"/>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714" name="Google Shape;714;g3209cb0cfd8_0_178"/>
          <p:cNvSpPr txBox="1"/>
          <p:nvPr/>
        </p:nvSpPr>
        <p:spPr>
          <a:xfrm>
            <a:off x="764175" y="6048750"/>
            <a:ext cx="9298800" cy="49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200"/>
              </a:spcBef>
              <a:spcAft>
                <a:spcPts val="1200"/>
              </a:spcAft>
              <a:buClr>
                <a:srgbClr val="000000"/>
              </a:buClr>
              <a:buSzPts val="1300"/>
              <a:buFont typeface="Arial"/>
              <a:buNone/>
            </a:pPr>
            <a:r>
              <a:rPr lang="en-US" sz="1300">
                <a:solidFill>
                  <a:srgbClr val="09103D"/>
                </a:solidFill>
                <a:latin typeface="DM Sans"/>
                <a:ea typeface="DM Sans"/>
                <a:cs typeface="DM Sans"/>
                <a:sym typeface="DM Sans"/>
              </a:rPr>
              <a:t>Here you will find a link with relevant </a:t>
            </a:r>
            <a:r>
              <a:rPr lang="en-US" sz="1300" u="sng">
                <a:solidFill>
                  <a:srgbClr val="09103D"/>
                </a:solidFill>
                <a:highlight>
                  <a:srgbClr val="EEE4FF"/>
                </a:highlight>
                <a:latin typeface="DM Sans"/>
                <a:ea typeface="DM Sans"/>
                <a:cs typeface="DM Sans"/>
                <a:sym typeface="DM Sans"/>
                <a:hlinkClick r:id="rId3">
                  <a:extLst>
                    <a:ext uri="{A12FA001-AC4F-418D-AE19-62706E023703}">
                      <ahyp:hlinkClr xmlns:ahyp="http://schemas.microsoft.com/office/drawing/2018/hyperlinkcolor" val="tx"/>
                    </a:ext>
                  </a:extLst>
                </a:hlinkClick>
              </a:rPr>
              <a:t>case studies</a:t>
            </a:r>
            <a:r>
              <a:rPr lang="en-US" sz="1300">
                <a:solidFill>
                  <a:srgbClr val="09103D"/>
                </a:solidFill>
                <a:latin typeface="DM Sans"/>
                <a:ea typeface="DM Sans"/>
                <a:cs typeface="DM Sans"/>
                <a:sym typeface="DM Sans"/>
              </a:rPr>
              <a:t>.</a:t>
            </a:r>
            <a:endParaRPr sz="1300" b="0" u="none" strike="noStrike" cap="none">
              <a:solidFill>
                <a:srgbClr val="09103D"/>
              </a:solidFill>
              <a:latin typeface="DM Sans"/>
              <a:ea typeface="DM Sans"/>
              <a:cs typeface="DM Sans"/>
              <a:sym typeface="DM Sans"/>
            </a:endParaRPr>
          </a:p>
        </p:txBody>
      </p:sp>
      <p:sp>
        <p:nvSpPr>
          <p:cNvPr id="715" name="Google Shape;715;g3209cb0cfd8_0_178"/>
          <p:cNvSpPr/>
          <p:nvPr/>
        </p:nvSpPr>
        <p:spPr>
          <a:xfrm>
            <a:off x="785500" y="260650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716" name="Google Shape;716;g3209cb0cfd8_0_178"/>
          <p:cNvSpPr txBox="1"/>
          <p:nvPr/>
        </p:nvSpPr>
        <p:spPr>
          <a:xfrm>
            <a:off x="1239700" y="265810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3209cb0cfd8_0_32"/>
          <p:cNvSpPr/>
          <p:nvPr/>
        </p:nvSpPr>
        <p:spPr>
          <a:xfrm>
            <a:off x="0" y="691575"/>
            <a:ext cx="12192000" cy="5617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99" name="Google Shape;399;g3209cb0cfd8_0_32"/>
          <p:cNvSpPr txBox="1"/>
          <p:nvPr/>
        </p:nvSpPr>
        <p:spPr>
          <a:xfrm>
            <a:off x="1237550" y="2161700"/>
            <a:ext cx="90495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1200"/>
              </a:spcBef>
              <a:spcAft>
                <a:spcPts val="0"/>
              </a:spcAft>
              <a:buClr>
                <a:srgbClr val="09103D"/>
              </a:buClr>
              <a:buSzPts val="1500"/>
              <a:buFont typeface="DM Sans"/>
              <a:buChar char="●"/>
            </a:pPr>
            <a:r>
              <a:rPr lang="en-US" sz="1500" b="1" i="0" u="none" strike="noStrike" cap="none">
                <a:solidFill>
                  <a:srgbClr val="09103D"/>
                </a:solidFill>
                <a:latin typeface="DM Sans"/>
                <a:ea typeface="DM Sans"/>
                <a:cs typeface="DM Sans"/>
                <a:sym typeface="DM Sans"/>
              </a:rPr>
              <a:t>Personalize each section: </a:t>
            </a:r>
            <a:r>
              <a:rPr lang="en-US" sz="1500" b="0" i="0" u="none" strike="noStrike" cap="none">
                <a:solidFill>
                  <a:srgbClr val="09103D"/>
                </a:solidFill>
                <a:latin typeface="DM Sans"/>
                <a:ea typeface="DM Sans"/>
                <a:cs typeface="DM Sans"/>
                <a:sym typeface="DM Sans"/>
              </a:rPr>
              <a:t>Tailor the content to reflect your organization's specific challenges, objectives, and regulatory environment. Authenticity and relevance are key to resonating with your audience.</a:t>
            </a:r>
            <a:endParaRPr sz="1500" b="0" i="0" u="none" strike="noStrike" cap="none">
              <a:solidFill>
                <a:srgbClr val="09103D"/>
              </a:solidFill>
              <a:latin typeface="DM Sans"/>
              <a:ea typeface="DM Sans"/>
              <a:cs typeface="DM Sans"/>
              <a:sym typeface="DM Sans"/>
            </a:endParaRPr>
          </a:p>
          <a:p>
            <a:pPr marL="457200" marR="0" lvl="0" indent="-323850" algn="l" rtl="0">
              <a:lnSpc>
                <a:spcPct val="115000"/>
              </a:lnSpc>
              <a:spcBef>
                <a:spcPts val="0"/>
              </a:spcBef>
              <a:spcAft>
                <a:spcPts val="0"/>
              </a:spcAft>
              <a:buClr>
                <a:srgbClr val="09103D"/>
              </a:buClr>
              <a:buSzPts val="1500"/>
              <a:buFont typeface="DM Sans"/>
              <a:buChar char="●"/>
            </a:pPr>
            <a:r>
              <a:rPr lang="en-US" sz="1500" b="1" i="0" u="none" strike="noStrike" cap="none">
                <a:solidFill>
                  <a:srgbClr val="09103D"/>
                </a:solidFill>
                <a:latin typeface="DM Sans"/>
                <a:ea typeface="DM Sans"/>
                <a:cs typeface="DM Sans"/>
                <a:sym typeface="DM Sans"/>
              </a:rPr>
              <a:t>Leverage data and case studies: </a:t>
            </a:r>
            <a:r>
              <a:rPr lang="en-US" sz="1500" b="0" i="0" u="none" strike="noStrike" cap="none">
                <a:solidFill>
                  <a:srgbClr val="09103D"/>
                </a:solidFill>
                <a:latin typeface="DM Sans"/>
                <a:ea typeface="DM Sans"/>
                <a:cs typeface="DM Sans"/>
                <a:sym typeface="DM Sans"/>
              </a:rPr>
              <a:t>Incorporate concrete data, industry benchmarks, and real-world case studies to substantiate your arguments. This evidence-based approach enhances credibility and persuasiveness.</a:t>
            </a:r>
            <a:endParaRPr sz="1500" b="0" i="0" u="none" strike="noStrike" cap="none">
              <a:solidFill>
                <a:srgbClr val="09103D"/>
              </a:solidFill>
              <a:latin typeface="DM Sans"/>
              <a:ea typeface="DM Sans"/>
              <a:cs typeface="DM Sans"/>
              <a:sym typeface="DM Sans"/>
            </a:endParaRPr>
          </a:p>
          <a:p>
            <a:pPr marL="457200" marR="0" lvl="0" indent="-323850" algn="l" rtl="0">
              <a:lnSpc>
                <a:spcPct val="115000"/>
              </a:lnSpc>
              <a:spcBef>
                <a:spcPts val="0"/>
              </a:spcBef>
              <a:spcAft>
                <a:spcPts val="0"/>
              </a:spcAft>
              <a:buClr>
                <a:srgbClr val="09103D"/>
              </a:buClr>
              <a:buSzPts val="1500"/>
              <a:buFont typeface="DM Sans"/>
              <a:buChar char="●"/>
            </a:pPr>
            <a:r>
              <a:rPr lang="en-US" sz="1500" b="1" i="0" u="none" strike="noStrike" cap="none">
                <a:solidFill>
                  <a:srgbClr val="09103D"/>
                </a:solidFill>
                <a:latin typeface="DM Sans"/>
                <a:ea typeface="DM Sans"/>
                <a:cs typeface="DM Sans"/>
                <a:sym typeface="DM Sans"/>
              </a:rPr>
              <a:t>Anticipate questions: </a:t>
            </a:r>
            <a:r>
              <a:rPr lang="en-US" sz="1500" b="0" i="0" u="none" strike="noStrike" cap="none">
                <a:solidFill>
                  <a:srgbClr val="09103D"/>
                </a:solidFill>
                <a:latin typeface="DM Sans"/>
                <a:ea typeface="DM Sans"/>
                <a:cs typeface="DM Sans"/>
                <a:sym typeface="DM Sans"/>
              </a:rPr>
              <a:t>Be prepared to address potential concerns or queries from stakeholders. The notes accompanying each slide offer guidance on key points to cover, ensuring you are well-equipped for discussions.</a:t>
            </a:r>
            <a:endParaRPr sz="1500" b="0" i="0" u="none" strike="noStrike" cap="none">
              <a:solidFill>
                <a:srgbClr val="09103D"/>
              </a:solidFill>
              <a:latin typeface="DM Sans"/>
              <a:ea typeface="DM Sans"/>
              <a:cs typeface="DM Sans"/>
              <a:sym typeface="DM Sans"/>
            </a:endParaRPr>
          </a:p>
          <a:p>
            <a:pPr marL="457200" marR="0" lvl="0" indent="-323850" algn="l" rtl="0">
              <a:lnSpc>
                <a:spcPct val="115000"/>
              </a:lnSpc>
              <a:spcBef>
                <a:spcPts val="0"/>
              </a:spcBef>
              <a:spcAft>
                <a:spcPts val="0"/>
              </a:spcAft>
              <a:buClr>
                <a:srgbClr val="09103D"/>
              </a:buClr>
              <a:buSzPts val="1500"/>
              <a:buFont typeface="DM Sans"/>
              <a:buChar char="●"/>
            </a:pPr>
            <a:r>
              <a:rPr lang="en-US" sz="1500" b="1" i="0" u="none" strike="noStrike" cap="none">
                <a:solidFill>
                  <a:srgbClr val="09103D"/>
                </a:solidFill>
                <a:latin typeface="DM Sans"/>
                <a:ea typeface="DM Sans"/>
                <a:cs typeface="DM Sans"/>
                <a:sym typeface="DM Sans"/>
              </a:rPr>
              <a:t>Emphasize strategic alignment</a:t>
            </a:r>
            <a:r>
              <a:rPr lang="en-US" sz="1500" b="0" i="0" u="none" strike="noStrike" cap="none">
                <a:solidFill>
                  <a:srgbClr val="09103D"/>
                </a:solidFill>
                <a:latin typeface="DM Sans"/>
                <a:ea typeface="DM Sans"/>
                <a:cs typeface="DM Sans"/>
                <a:sym typeface="DM Sans"/>
              </a:rPr>
              <a:t>: Highlight how the eQMS implementation aligns with the company's overarching strategic objectives, such as operational efficiency, risk mitigation, and market competitiveness.</a:t>
            </a:r>
            <a:endParaRPr sz="1500" b="0" i="0" u="none" strike="noStrike" cap="none">
              <a:solidFill>
                <a:srgbClr val="09103D"/>
              </a:solidFill>
              <a:latin typeface="DM Sans"/>
              <a:ea typeface="DM Sans"/>
              <a:cs typeface="DM Sans"/>
              <a:sym typeface="DM Sans"/>
            </a:endParaRPr>
          </a:p>
        </p:txBody>
      </p:sp>
      <p:sp>
        <p:nvSpPr>
          <p:cNvPr id="400" name="Google Shape;400;g3209cb0cfd8_0_32"/>
          <p:cNvSpPr txBox="1"/>
          <p:nvPr/>
        </p:nvSpPr>
        <p:spPr>
          <a:xfrm>
            <a:off x="1237550" y="1360000"/>
            <a:ext cx="62466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2500"/>
              <a:buFont typeface="Arial"/>
              <a:buNone/>
            </a:pPr>
            <a:r>
              <a:rPr lang="en-US" sz="2500" b="1" i="0" u="none" strike="noStrike" cap="none">
                <a:solidFill>
                  <a:srgbClr val="09103D"/>
                </a:solidFill>
                <a:latin typeface="DM Sans"/>
                <a:ea typeface="DM Sans"/>
                <a:cs typeface="DM Sans"/>
                <a:sym typeface="DM Sans"/>
              </a:rPr>
              <a:t>How to use this template?</a:t>
            </a:r>
            <a:endParaRPr sz="2500" b="1" i="0" u="none" strike="noStrike" cap="none">
              <a:solidFill>
                <a:srgbClr val="09103D"/>
              </a:solidFill>
              <a:latin typeface="DM Sans"/>
              <a:ea typeface="DM Sans"/>
              <a:cs typeface="DM Sans"/>
              <a:sym typeface="DM Sans"/>
            </a:endParaRPr>
          </a:p>
        </p:txBody>
      </p:sp>
      <p:sp>
        <p:nvSpPr>
          <p:cNvPr id="401" name="Google Shape;401;g3209cb0cfd8_0_32"/>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3209cb0cfd8_0_83"/>
          <p:cNvSpPr txBox="1"/>
          <p:nvPr/>
        </p:nvSpPr>
        <p:spPr>
          <a:xfrm>
            <a:off x="687350" y="952675"/>
            <a:ext cx="6551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Case studies and industry benchmarks</a:t>
            </a:r>
            <a:endParaRPr sz="3500" b="0" i="0" u="none" strike="noStrike" cap="none">
              <a:solidFill>
                <a:srgbClr val="09103D"/>
              </a:solidFill>
              <a:latin typeface="DM Sans"/>
              <a:ea typeface="DM Sans"/>
              <a:cs typeface="DM Sans"/>
              <a:sym typeface="DM Sans"/>
            </a:endParaRPr>
          </a:p>
        </p:txBody>
      </p:sp>
      <p:sp>
        <p:nvSpPr>
          <p:cNvPr id="723" name="Google Shape;723;g3209cb0cfd8_0_83"/>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724" name="Google Shape;724;g3209cb0cfd8_0_83"/>
          <p:cNvSpPr txBox="1"/>
          <p:nvPr/>
        </p:nvSpPr>
        <p:spPr>
          <a:xfrm>
            <a:off x="1739852" y="3276600"/>
            <a:ext cx="19719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1200"/>
              </a:spcBef>
              <a:spcAft>
                <a:spcPts val="1200"/>
              </a:spcAft>
              <a:buClr>
                <a:srgbClr val="000000"/>
              </a:buClr>
              <a:buSzPts val="1500"/>
              <a:buFont typeface="Arial"/>
              <a:buNone/>
            </a:pPr>
            <a:r>
              <a:rPr lang="en-US" sz="1500" b="1" i="0" u="none" strike="noStrike" cap="none">
                <a:solidFill>
                  <a:srgbClr val="09103D"/>
                </a:solidFill>
                <a:latin typeface="DM Sans"/>
                <a:ea typeface="DM Sans"/>
                <a:cs typeface="DM Sans"/>
                <a:sym typeface="DM Sans"/>
              </a:rPr>
              <a:t>[Company Name]</a:t>
            </a:r>
            <a:endParaRPr sz="1500" b="1" i="0" u="none" strike="noStrike" cap="none">
              <a:solidFill>
                <a:srgbClr val="09103D"/>
              </a:solidFill>
              <a:latin typeface="DM Sans"/>
              <a:ea typeface="DM Sans"/>
              <a:cs typeface="DM Sans"/>
              <a:sym typeface="DM Sans"/>
            </a:endParaRPr>
          </a:p>
        </p:txBody>
      </p:sp>
      <p:graphicFrame>
        <p:nvGraphicFramePr>
          <p:cNvPr id="725" name="Google Shape;725;g3209cb0cfd8_0_83"/>
          <p:cNvGraphicFramePr/>
          <p:nvPr/>
        </p:nvGraphicFramePr>
        <p:xfrm>
          <a:off x="765688" y="3972375"/>
          <a:ext cx="9938550" cy="1188630"/>
        </p:xfrm>
        <a:graphic>
          <a:graphicData uri="http://schemas.openxmlformats.org/drawingml/2006/table">
            <a:tbl>
              <a:tblPr>
                <a:noFill/>
                <a:tableStyleId>{7BCCAA2A-C322-41AD-B087-DEBD0746BB24}</a:tableStyleId>
              </a:tblPr>
              <a:tblGrid>
                <a:gridCol w="3312850">
                  <a:extLst>
                    <a:ext uri="{9D8B030D-6E8A-4147-A177-3AD203B41FA5}">
                      <a16:colId xmlns:a16="http://schemas.microsoft.com/office/drawing/2014/main" val="20000"/>
                    </a:ext>
                  </a:extLst>
                </a:gridCol>
                <a:gridCol w="3312850">
                  <a:extLst>
                    <a:ext uri="{9D8B030D-6E8A-4147-A177-3AD203B41FA5}">
                      <a16:colId xmlns:a16="http://schemas.microsoft.com/office/drawing/2014/main" val="20001"/>
                    </a:ext>
                  </a:extLst>
                </a:gridCol>
                <a:gridCol w="331285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DM Sans"/>
                          <a:ea typeface="DM Sans"/>
                          <a:cs typeface="DM Sans"/>
                          <a:sym typeface="DM Sans"/>
                        </a:rPr>
                        <a:t>Challenge</a:t>
                      </a: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DM Sans"/>
                          <a:ea typeface="DM Sans"/>
                          <a:cs typeface="DM Sans"/>
                          <a:sym typeface="DM Sans"/>
                        </a:rPr>
                        <a:t>Approach</a:t>
                      </a: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DM Sans"/>
                          <a:ea typeface="DM Sans"/>
                          <a:cs typeface="DM Sans"/>
                          <a:sym typeface="DM Sans"/>
                        </a:rPr>
                        <a:t>Results/Key metrics</a:t>
                      </a: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marR="0" lvl="0" indent="0" algn="l" rtl="0">
                        <a:lnSpc>
                          <a:spcPct val="100000"/>
                        </a:lnSpc>
                        <a:spcBef>
                          <a:spcPts val="0"/>
                        </a:spcBef>
                        <a:spcAft>
                          <a:spcPts val="0"/>
                        </a:spcAft>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marR="0" lvl="0" indent="0" algn="l" rtl="0">
                        <a:lnSpc>
                          <a:spcPct val="100000"/>
                        </a:lnSpc>
                        <a:spcBef>
                          <a:spcPts val="0"/>
                        </a:spcBef>
                        <a:spcAft>
                          <a:spcPts val="0"/>
                        </a:spcAft>
                        <a:buNone/>
                      </a:pPr>
                      <a:endParaRPr sz="1400" u="none" strike="noStrike" cap="none">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2"/>
                  </a:ext>
                </a:extLst>
              </a:tr>
            </a:tbl>
          </a:graphicData>
        </a:graphic>
      </p:graphicFrame>
      <p:pic>
        <p:nvPicPr>
          <p:cNvPr id="726" name="Google Shape;726;g3209cb0cfd8_0_83"/>
          <p:cNvPicPr preferRelativeResize="0"/>
          <p:nvPr/>
        </p:nvPicPr>
        <p:blipFill rotWithShape="1">
          <a:blip r:embed="rId3">
            <a:alphaModFix/>
          </a:blip>
          <a:srcRect/>
          <a:stretch/>
        </p:blipFill>
        <p:spPr>
          <a:xfrm>
            <a:off x="765700" y="3281075"/>
            <a:ext cx="752050" cy="314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323a520d3e1_0_0"/>
          <p:cNvSpPr txBox="1"/>
          <p:nvPr/>
        </p:nvSpPr>
        <p:spPr>
          <a:xfrm>
            <a:off x="687350" y="952675"/>
            <a:ext cx="6551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Conclusion</a:t>
            </a:r>
            <a:endParaRPr sz="3500">
              <a:solidFill>
                <a:srgbClr val="09103D"/>
              </a:solidFill>
              <a:latin typeface="DM Sans"/>
              <a:ea typeface="DM Sans"/>
              <a:cs typeface="DM Sans"/>
              <a:sym typeface="DM Sans"/>
            </a:endParaRPr>
          </a:p>
        </p:txBody>
      </p:sp>
      <p:sp>
        <p:nvSpPr>
          <p:cNvPr id="733" name="Google Shape;733;g323a520d3e1_0_0"/>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734" name="Google Shape;734;g323a520d3e1_0_0"/>
          <p:cNvSpPr txBox="1"/>
          <p:nvPr/>
        </p:nvSpPr>
        <p:spPr>
          <a:xfrm>
            <a:off x="785500" y="1534402"/>
            <a:ext cx="5031406" cy="984845"/>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0"/>
              </a:spcAft>
              <a:buNone/>
            </a:pPr>
            <a:r>
              <a:rPr lang="en-US" sz="1600" dirty="0">
                <a:solidFill>
                  <a:srgbClr val="09103D"/>
                </a:solidFill>
                <a:latin typeface="DM Sans"/>
                <a:ea typeface="DM Sans"/>
                <a:cs typeface="DM Sans"/>
                <a:sym typeface="DM Sans"/>
              </a:rPr>
              <a:t>Summarize the 3-5 key reasons why the selected </a:t>
            </a:r>
            <a:r>
              <a:rPr lang="en-US" sz="1600" dirty="0" err="1">
                <a:solidFill>
                  <a:srgbClr val="09103D"/>
                </a:solidFill>
                <a:latin typeface="DM Sans"/>
                <a:ea typeface="DM Sans"/>
                <a:cs typeface="DM Sans"/>
                <a:sym typeface="DM Sans"/>
              </a:rPr>
              <a:t>eQMS</a:t>
            </a:r>
            <a:r>
              <a:rPr lang="en-US" sz="1600" dirty="0">
                <a:solidFill>
                  <a:srgbClr val="09103D"/>
                </a:solidFill>
                <a:latin typeface="DM Sans"/>
                <a:ea typeface="DM Sans"/>
                <a:cs typeface="DM Sans"/>
                <a:sym typeface="DM Sans"/>
              </a:rPr>
              <a:t> should be prioritized</a:t>
            </a:r>
            <a:r>
              <a:rPr lang="en-US" sz="1050" dirty="0">
                <a:solidFill>
                  <a:srgbClr val="444746"/>
                </a:solidFill>
                <a:latin typeface="Roboto"/>
                <a:ea typeface="Roboto"/>
                <a:cs typeface="Roboto"/>
                <a:sym typeface="Roboto"/>
              </a:rPr>
              <a:t>.</a:t>
            </a:r>
            <a:endParaRPr sz="1050" dirty="0">
              <a:solidFill>
                <a:srgbClr val="444746"/>
              </a:solidFill>
              <a:latin typeface="Roboto"/>
              <a:ea typeface="Roboto"/>
              <a:cs typeface="Roboto"/>
              <a:sym typeface="Roboto"/>
            </a:endParaRPr>
          </a:p>
        </p:txBody>
      </p:sp>
      <p:pic>
        <p:nvPicPr>
          <p:cNvPr id="2" name="Google Shape;494;g2d7839f9bad_0_217">
            <a:extLst>
              <a:ext uri="{FF2B5EF4-FFF2-40B4-BE49-F238E27FC236}">
                <a16:creationId xmlns:a16="http://schemas.microsoft.com/office/drawing/2014/main" id="{A8DA8123-7132-06B6-C4A8-787CB062439C}"/>
              </a:ext>
            </a:extLst>
          </p:cNvPr>
          <p:cNvPicPr preferRelativeResize="0"/>
          <p:nvPr/>
        </p:nvPicPr>
        <p:blipFill rotWithShape="1">
          <a:blip r:embed="rId3">
            <a:alphaModFix/>
          </a:blip>
          <a:srcRect/>
          <a:stretch/>
        </p:blipFill>
        <p:spPr>
          <a:xfrm>
            <a:off x="798508" y="2849783"/>
            <a:ext cx="564800" cy="724184"/>
          </a:xfrm>
          <a:prstGeom prst="rect">
            <a:avLst/>
          </a:prstGeom>
          <a:noFill/>
          <a:ln>
            <a:noFill/>
          </a:ln>
        </p:spPr>
      </p:pic>
      <p:graphicFrame>
        <p:nvGraphicFramePr>
          <p:cNvPr id="3" name="Google Shape;495;g2d7839f9bad_0_217">
            <a:extLst>
              <a:ext uri="{FF2B5EF4-FFF2-40B4-BE49-F238E27FC236}">
                <a16:creationId xmlns:a16="http://schemas.microsoft.com/office/drawing/2014/main" id="{0ADCFF14-7871-0CCD-1794-807FE3B5092E}"/>
              </a:ext>
            </a:extLst>
          </p:cNvPr>
          <p:cNvGraphicFramePr/>
          <p:nvPr>
            <p:extLst>
              <p:ext uri="{D42A27DB-BD31-4B8C-83A1-F6EECF244321}">
                <p14:modId xmlns:p14="http://schemas.microsoft.com/office/powerpoint/2010/main" val="899193925"/>
              </p:ext>
            </p:extLst>
          </p:nvPr>
        </p:nvGraphicFramePr>
        <p:xfrm>
          <a:off x="1367759" y="2849775"/>
          <a:ext cx="8828000" cy="610150"/>
        </p:xfrm>
        <a:graphic>
          <a:graphicData uri="http://schemas.openxmlformats.org/drawingml/2006/table">
            <a:tbl>
              <a:tblPr>
                <a:noFill/>
                <a:tableStyleId>{AB7A8348-37E5-4236-8177-3E4D39BE2D2A}</a:tableStyleId>
              </a:tblPr>
              <a:tblGrid>
                <a:gridCol w="2491600">
                  <a:extLst>
                    <a:ext uri="{9D8B030D-6E8A-4147-A177-3AD203B41FA5}">
                      <a16:colId xmlns:a16="http://schemas.microsoft.com/office/drawing/2014/main" val="20000"/>
                    </a:ext>
                  </a:extLst>
                </a:gridCol>
                <a:gridCol w="6336400">
                  <a:extLst>
                    <a:ext uri="{9D8B030D-6E8A-4147-A177-3AD203B41FA5}">
                      <a16:colId xmlns:a16="http://schemas.microsoft.com/office/drawing/2014/main" val="20001"/>
                    </a:ext>
                  </a:extLst>
                </a:gridCol>
              </a:tblGrid>
              <a:tr h="610150">
                <a:tc gridSpan="2">
                  <a:txBody>
                    <a:bodyPr/>
                    <a:lstStyle/>
                    <a:p>
                      <a:pPr marL="0" lvl="0" indent="0" algn="l" rtl="0">
                        <a:spcBef>
                          <a:spcPts val="0"/>
                        </a:spcBef>
                        <a:spcAft>
                          <a:spcPts val="0"/>
                        </a:spcAft>
                        <a:buNone/>
                      </a:pPr>
                      <a:r>
                        <a:rPr lang="en-US" sz="1500" dirty="0">
                          <a:solidFill>
                            <a:srgbClr val="09103D"/>
                          </a:solidFill>
                          <a:latin typeface="DM Sans"/>
                          <a:ea typeface="DM Sans"/>
                          <a:cs typeface="DM Sans"/>
                          <a:sym typeface="DM Sans"/>
                        </a:rPr>
                        <a:t>Key reason</a:t>
                      </a:r>
                      <a:endParaRPr sz="1500" dirty="0">
                        <a:solidFill>
                          <a:srgbClr val="09103D"/>
                        </a:solidFill>
                        <a:latin typeface="DM Sans"/>
                        <a:ea typeface="DM Sans"/>
                        <a:cs typeface="DM Sans"/>
                        <a:sym typeface="DM Sans"/>
                      </a:endParaRP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tc hMerge="1">
                  <a:txBody>
                    <a:bodyPr/>
                    <a:lstStyle/>
                    <a:p>
                      <a:endParaRPr lang="en-ES"/>
                    </a:p>
                  </a:txBody>
                  <a:tcPr/>
                </a:tc>
                <a:extLst>
                  <a:ext uri="{0D108BD9-81ED-4DB2-BD59-A6C34878D82A}">
                    <a16:rowId xmlns:a16="http://schemas.microsoft.com/office/drawing/2014/main" val="10000"/>
                  </a:ext>
                </a:extLst>
              </a:tr>
            </a:tbl>
          </a:graphicData>
        </a:graphic>
      </p:graphicFrame>
      <p:sp>
        <p:nvSpPr>
          <p:cNvPr id="4" name="Google Shape;496;g2d7839f9bad_0_217">
            <a:extLst>
              <a:ext uri="{FF2B5EF4-FFF2-40B4-BE49-F238E27FC236}">
                <a16:creationId xmlns:a16="http://schemas.microsoft.com/office/drawing/2014/main" id="{41CF7172-445B-3A0A-EB16-D6E0C38BB3E8}"/>
              </a:ext>
            </a:extLst>
          </p:cNvPr>
          <p:cNvSpPr txBox="1"/>
          <p:nvPr/>
        </p:nvSpPr>
        <p:spPr>
          <a:xfrm>
            <a:off x="798508" y="2883483"/>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1</a:t>
            </a:r>
            <a:endParaRPr sz="2667" b="0" i="0" u="none" strike="noStrike" cap="none">
              <a:solidFill>
                <a:srgbClr val="000000"/>
              </a:solidFill>
              <a:latin typeface="DM Sans"/>
              <a:ea typeface="DM Sans"/>
              <a:cs typeface="DM Sans"/>
              <a:sym typeface="DM Sans"/>
            </a:endParaRPr>
          </a:p>
        </p:txBody>
      </p:sp>
      <p:pic>
        <p:nvPicPr>
          <p:cNvPr id="5" name="Google Shape;497;g2d7839f9bad_0_217">
            <a:extLst>
              <a:ext uri="{FF2B5EF4-FFF2-40B4-BE49-F238E27FC236}">
                <a16:creationId xmlns:a16="http://schemas.microsoft.com/office/drawing/2014/main" id="{0D58A857-12F5-DD28-E450-E566733F6BA7}"/>
              </a:ext>
            </a:extLst>
          </p:cNvPr>
          <p:cNvPicPr preferRelativeResize="0"/>
          <p:nvPr/>
        </p:nvPicPr>
        <p:blipFill rotWithShape="1">
          <a:blip r:embed="rId3">
            <a:alphaModFix/>
          </a:blip>
          <a:srcRect/>
          <a:stretch/>
        </p:blipFill>
        <p:spPr>
          <a:xfrm>
            <a:off x="798508" y="3789108"/>
            <a:ext cx="564800" cy="724184"/>
          </a:xfrm>
          <a:prstGeom prst="rect">
            <a:avLst/>
          </a:prstGeom>
          <a:noFill/>
          <a:ln>
            <a:noFill/>
          </a:ln>
        </p:spPr>
      </p:pic>
      <p:graphicFrame>
        <p:nvGraphicFramePr>
          <p:cNvPr id="6" name="Google Shape;498;g2d7839f9bad_0_217">
            <a:extLst>
              <a:ext uri="{FF2B5EF4-FFF2-40B4-BE49-F238E27FC236}">
                <a16:creationId xmlns:a16="http://schemas.microsoft.com/office/drawing/2014/main" id="{87CB1B0A-E2D3-4143-1664-B37D8EE573C8}"/>
              </a:ext>
            </a:extLst>
          </p:cNvPr>
          <p:cNvGraphicFramePr/>
          <p:nvPr>
            <p:extLst>
              <p:ext uri="{D42A27DB-BD31-4B8C-83A1-F6EECF244321}">
                <p14:modId xmlns:p14="http://schemas.microsoft.com/office/powerpoint/2010/main" val="825462173"/>
              </p:ext>
            </p:extLst>
          </p:nvPr>
        </p:nvGraphicFramePr>
        <p:xfrm>
          <a:off x="1367759" y="3903175"/>
          <a:ext cx="8828000" cy="496075"/>
        </p:xfrm>
        <a:graphic>
          <a:graphicData uri="http://schemas.openxmlformats.org/drawingml/2006/table">
            <a:tbl>
              <a:tblPr>
                <a:noFill/>
                <a:tableStyleId>{AB7A8348-37E5-4236-8177-3E4D39BE2D2A}</a:tableStyleId>
              </a:tblPr>
              <a:tblGrid>
                <a:gridCol w="8828000">
                  <a:extLst>
                    <a:ext uri="{9D8B030D-6E8A-4147-A177-3AD203B41FA5}">
                      <a16:colId xmlns:a16="http://schemas.microsoft.com/office/drawing/2014/main" val="20000"/>
                    </a:ext>
                  </a:extLst>
                </a:gridCol>
              </a:tblGrid>
              <a:tr h="496075">
                <a:tc>
                  <a:txBody>
                    <a:bodyPr/>
                    <a:lstStyle/>
                    <a:p>
                      <a:pPr marL="0" lvl="0" indent="0" algn="l" rtl="0">
                        <a:spcBef>
                          <a:spcPts val="0"/>
                        </a:spcBef>
                        <a:spcAft>
                          <a:spcPts val="0"/>
                        </a:spcAft>
                        <a:buNone/>
                      </a:pPr>
                      <a:r>
                        <a:rPr lang="en-US" sz="1500" dirty="0">
                          <a:solidFill>
                            <a:srgbClr val="09103D"/>
                          </a:solidFill>
                          <a:latin typeface="DM Sans"/>
                          <a:ea typeface="DM Sans"/>
                          <a:cs typeface="DM Sans"/>
                          <a:sym typeface="DM Sans"/>
                        </a:rPr>
                        <a:t>Key reason</a:t>
                      </a: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
        <p:nvSpPr>
          <p:cNvPr id="7" name="Google Shape;499;g2d7839f9bad_0_217">
            <a:extLst>
              <a:ext uri="{FF2B5EF4-FFF2-40B4-BE49-F238E27FC236}">
                <a16:creationId xmlns:a16="http://schemas.microsoft.com/office/drawing/2014/main" id="{130D299B-931E-D22D-0C07-995E5DA962F3}"/>
              </a:ext>
            </a:extLst>
          </p:cNvPr>
          <p:cNvSpPr txBox="1"/>
          <p:nvPr/>
        </p:nvSpPr>
        <p:spPr>
          <a:xfrm>
            <a:off x="798508" y="3822808"/>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2</a:t>
            </a:r>
            <a:endParaRPr sz="2667" b="0" i="0" u="none" strike="noStrike" cap="none">
              <a:solidFill>
                <a:srgbClr val="000000"/>
              </a:solidFill>
              <a:latin typeface="DM Sans"/>
              <a:ea typeface="DM Sans"/>
              <a:cs typeface="DM Sans"/>
              <a:sym typeface="DM Sans"/>
            </a:endParaRPr>
          </a:p>
        </p:txBody>
      </p:sp>
      <p:pic>
        <p:nvPicPr>
          <p:cNvPr id="8" name="Google Shape;500;g2d7839f9bad_0_217">
            <a:extLst>
              <a:ext uri="{FF2B5EF4-FFF2-40B4-BE49-F238E27FC236}">
                <a16:creationId xmlns:a16="http://schemas.microsoft.com/office/drawing/2014/main" id="{DE79650F-9F65-B944-14D7-2F91AA55F008}"/>
              </a:ext>
            </a:extLst>
          </p:cNvPr>
          <p:cNvPicPr preferRelativeResize="0"/>
          <p:nvPr/>
        </p:nvPicPr>
        <p:blipFill rotWithShape="1">
          <a:blip r:embed="rId3">
            <a:alphaModFix/>
          </a:blip>
          <a:srcRect/>
          <a:stretch/>
        </p:blipFill>
        <p:spPr>
          <a:xfrm>
            <a:off x="798508" y="4728433"/>
            <a:ext cx="564800" cy="724184"/>
          </a:xfrm>
          <a:prstGeom prst="rect">
            <a:avLst/>
          </a:prstGeom>
          <a:noFill/>
          <a:ln>
            <a:noFill/>
          </a:ln>
        </p:spPr>
      </p:pic>
      <p:graphicFrame>
        <p:nvGraphicFramePr>
          <p:cNvPr id="9" name="Google Shape;501;g2d7839f9bad_0_217">
            <a:extLst>
              <a:ext uri="{FF2B5EF4-FFF2-40B4-BE49-F238E27FC236}">
                <a16:creationId xmlns:a16="http://schemas.microsoft.com/office/drawing/2014/main" id="{22485972-11F8-125A-F0B0-64A5524D2F3E}"/>
              </a:ext>
            </a:extLst>
          </p:cNvPr>
          <p:cNvGraphicFramePr/>
          <p:nvPr>
            <p:extLst>
              <p:ext uri="{D42A27DB-BD31-4B8C-83A1-F6EECF244321}">
                <p14:modId xmlns:p14="http://schemas.microsoft.com/office/powerpoint/2010/main" val="360650470"/>
              </p:ext>
            </p:extLst>
          </p:nvPr>
        </p:nvGraphicFramePr>
        <p:xfrm>
          <a:off x="1367759" y="4842500"/>
          <a:ext cx="8828000" cy="496075"/>
        </p:xfrm>
        <a:graphic>
          <a:graphicData uri="http://schemas.openxmlformats.org/drawingml/2006/table">
            <a:tbl>
              <a:tblPr>
                <a:noFill/>
                <a:tableStyleId>{AB7A8348-37E5-4236-8177-3E4D39BE2D2A}</a:tableStyleId>
              </a:tblPr>
              <a:tblGrid>
                <a:gridCol w="8828000">
                  <a:extLst>
                    <a:ext uri="{9D8B030D-6E8A-4147-A177-3AD203B41FA5}">
                      <a16:colId xmlns:a16="http://schemas.microsoft.com/office/drawing/2014/main" val="20000"/>
                    </a:ext>
                  </a:extLst>
                </a:gridCol>
              </a:tblGrid>
              <a:tr h="496075">
                <a:tc>
                  <a:txBody>
                    <a:bodyPr/>
                    <a:lstStyle/>
                    <a:p>
                      <a:pPr marL="0" lvl="0" indent="0" algn="l" rtl="0">
                        <a:spcBef>
                          <a:spcPts val="0"/>
                        </a:spcBef>
                        <a:spcAft>
                          <a:spcPts val="0"/>
                        </a:spcAft>
                        <a:buNone/>
                      </a:pPr>
                      <a:r>
                        <a:rPr lang="en-US" sz="1500" dirty="0">
                          <a:solidFill>
                            <a:srgbClr val="09103D"/>
                          </a:solidFill>
                          <a:latin typeface="DM Sans"/>
                          <a:ea typeface="DM Sans"/>
                          <a:cs typeface="DM Sans"/>
                          <a:sym typeface="DM Sans"/>
                        </a:rPr>
                        <a:t>Key reason</a:t>
                      </a:r>
                    </a:p>
                  </a:txBody>
                  <a:tcPr marL="121900" marR="121900" marT="609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
        <p:nvSpPr>
          <p:cNvPr id="10" name="Google Shape;502;g2d7839f9bad_0_217">
            <a:extLst>
              <a:ext uri="{FF2B5EF4-FFF2-40B4-BE49-F238E27FC236}">
                <a16:creationId xmlns:a16="http://schemas.microsoft.com/office/drawing/2014/main" id="{AD095C59-1C39-2A5E-27B7-2C44A4E76DAA}"/>
              </a:ext>
            </a:extLst>
          </p:cNvPr>
          <p:cNvSpPr txBox="1"/>
          <p:nvPr/>
        </p:nvSpPr>
        <p:spPr>
          <a:xfrm>
            <a:off x="798508" y="4762133"/>
            <a:ext cx="564900" cy="656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667"/>
              <a:buFont typeface="Arial"/>
              <a:buNone/>
            </a:pPr>
            <a:r>
              <a:rPr lang="en-US" sz="2667" b="0" i="0" u="none" strike="noStrike" cap="none">
                <a:solidFill>
                  <a:srgbClr val="09103D"/>
                </a:solidFill>
                <a:latin typeface="DM Sans"/>
                <a:ea typeface="DM Sans"/>
                <a:cs typeface="DM Sans"/>
                <a:sym typeface="DM Sans"/>
              </a:rPr>
              <a:t>3</a:t>
            </a:r>
            <a:endParaRPr sz="2667" b="0" i="0" u="none" strike="noStrike" cap="none">
              <a:solidFill>
                <a:srgbClr val="000000"/>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3209cb0cfd8_0_340"/>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742" name="Google Shape;742;g3209cb0cfd8_0_340"/>
          <p:cNvSpPr txBox="1"/>
          <p:nvPr/>
        </p:nvSpPr>
        <p:spPr>
          <a:xfrm>
            <a:off x="5008200" y="2465775"/>
            <a:ext cx="2175600" cy="101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6500" b="0" i="0" u="none" strike="noStrike" cap="none">
                <a:solidFill>
                  <a:srgbClr val="09103D"/>
                </a:solidFill>
                <a:latin typeface="DM Sans"/>
                <a:ea typeface="DM Sans"/>
                <a:cs typeface="DM Sans"/>
                <a:sym typeface="DM Sans"/>
              </a:rPr>
              <a:t>Q&amp;A</a:t>
            </a:r>
            <a:endParaRPr sz="6500" b="0" i="0" u="none" strike="noStrike" cap="none">
              <a:solidFill>
                <a:srgbClr val="09103D"/>
              </a:solidFill>
              <a:latin typeface="DM Sans"/>
              <a:ea typeface="DM Sans"/>
              <a:cs typeface="DM Sans"/>
              <a:sym typeface="DM Sans"/>
            </a:endParaRPr>
          </a:p>
        </p:txBody>
      </p:sp>
      <p:sp>
        <p:nvSpPr>
          <p:cNvPr id="743" name="Google Shape;743;g3209cb0cfd8_0_340"/>
          <p:cNvSpPr txBox="1"/>
          <p:nvPr/>
        </p:nvSpPr>
        <p:spPr>
          <a:xfrm>
            <a:off x="3711900" y="3767075"/>
            <a:ext cx="4768200" cy="6696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09103D"/>
                </a:solidFill>
                <a:latin typeface="DM Sans"/>
                <a:ea typeface="DM Sans"/>
                <a:cs typeface="DM Sans"/>
                <a:sym typeface="DM Sans"/>
              </a:rPr>
              <a:t>Invite questions from the audience to address any concerns or seek clarification.</a:t>
            </a:r>
            <a:endParaRPr sz="1500" b="0" i="1" u="none" strike="noStrike" cap="none">
              <a:solidFill>
                <a:srgbClr val="09103D"/>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3209cb0cfd8_0_220"/>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Next steps</a:t>
            </a:r>
            <a:endParaRPr sz="3500" b="0" i="0" u="none" strike="noStrike" cap="none">
              <a:solidFill>
                <a:srgbClr val="09103D"/>
              </a:solidFill>
              <a:latin typeface="DM Sans"/>
              <a:ea typeface="DM Sans"/>
              <a:cs typeface="DM Sans"/>
              <a:sym typeface="DM Sans"/>
            </a:endParaRPr>
          </a:p>
        </p:txBody>
      </p:sp>
      <p:sp>
        <p:nvSpPr>
          <p:cNvPr id="750" name="Google Shape;750;g3209cb0cfd8_0_220"/>
          <p:cNvSpPr txBox="1"/>
          <p:nvPr/>
        </p:nvSpPr>
        <p:spPr>
          <a:xfrm>
            <a:off x="785500" y="3008100"/>
            <a:ext cx="5547600" cy="21858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Action items:</a:t>
            </a:r>
            <a:r>
              <a:rPr lang="en-US" sz="1600">
                <a:solidFill>
                  <a:srgbClr val="09103D"/>
                </a:solidFill>
                <a:latin typeface="DM Sans"/>
                <a:ea typeface="DM Sans"/>
                <a:cs typeface="DM Sans"/>
                <a:sym typeface="DM Sans"/>
              </a:rPr>
              <a:t> List actionable next steps post-approval, such as forming an implementation team and scheduling kickoff meetings.</a:t>
            </a:r>
            <a:endParaRPr sz="1600">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rgbClr val="09103D"/>
              </a:buClr>
              <a:buSzPts val="1500"/>
              <a:buFont typeface="DM Sans"/>
              <a:buChar char="●"/>
            </a:pPr>
            <a:r>
              <a:rPr lang="en-US" sz="1600" b="1">
                <a:solidFill>
                  <a:srgbClr val="09103D"/>
                </a:solidFill>
                <a:latin typeface="DM Sans"/>
                <a:ea typeface="DM Sans"/>
                <a:cs typeface="DM Sans"/>
                <a:sym typeface="DM Sans"/>
              </a:rPr>
              <a:t>Decision timeline:</a:t>
            </a:r>
            <a:r>
              <a:rPr lang="en-US" sz="1600">
                <a:solidFill>
                  <a:srgbClr val="09103D"/>
                </a:solidFill>
                <a:latin typeface="DM Sans"/>
                <a:ea typeface="DM Sans"/>
                <a:cs typeface="DM Sans"/>
                <a:sym typeface="DM Sans"/>
              </a:rPr>
              <a:t> Suggest a timeline for decision-making to maintain momentum and ensure timely implementation.</a:t>
            </a:r>
            <a:endParaRPr sz="1500" b="0" i="1" u="none" strike="noStrike" cap="none">
              <a:solidFill>
                <a:srgbClr val="09103D"/>
              </a:solidFill>
              <a:latin typeface="DM Sans"/>
              <a:ea typeface="DM Sans"/>
              <a:cs typeface="DM Sans"/>
              <a:sym typeface="DM Sans"/>
            </a:endParaRPr>
          </a:p>
        </p:txBody>
      </p:sp>
      <p:sp>
        <p:nvSpPr>
          <p:cNvPr id="751" name="Google Shape;751;g3209cb0cfd8_0_220"/>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752" name="Google Shape;752;g3209cb0cfd8_0_220"/>
          <p:cNvSpPr/>
          <p:nvPr/>
        </p:nvSpPr>
        <p:spPr>
          <a:xfrm>
            <a:off x="785500" y="201265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753" name="Google Shape;753;g3209cb0cfd8_0_220"/>
          <p:cNvSpPr txBox="1"/>
          <p:nvPr/>
        </p:nvSpPr>
        <p:spPr>
          <a:xfrm>
            <a:off x="1239700" y="206425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a:solidFill>
                  <a:srgbClr val="666666"/>
                </a:solidFill>
                <a:latin typeface="DM Sans"/>
                <a:ea typeface="DM Sans"/>
                <a:cs typeface="DM Sans"/>
                <a:sym typeface="DM Sans"/>
              </a:rPr>
              <a:t>How to complete the following slide</a:t>
            </a:r>
            <a:endParaRPr sz="1500" b="0" i="1" u="none" strike="noStrike" cap="none">
              <a:solidFill>
                <a:srgbClr val="666666"/>
              </a:solidFill>
              <a:latin typeface="DM Sans"/>
              <a:ea typeface="DM Sans"/>
              <a:cs typeface="DM Sans"/>
              <a:sym typeface="DM Sans"/>
            </a:endParaRPr>
          </a:p>
        </p:txBody>
      </p:sp>
      <p:pic>
        <p:nvPicPr>
          <p:cNvPr id="754" name="Google Shape;754;g3209cb0cfd8_0_220"/>
          <p:cNvPicPr preferRelativeResize="0"/>
          <p:nvPr/>
        </p:nvPicPr>
        <p:blipFill rotWithShape="1">
          <a:blip r:embed="rId3">
            <a:alphaModFix/>
          </a:blip>
          <a:srcRect/>
          <a:stretch/>
        </p:blipFill>
        <p:spPr>
          <a:xfrm>
            <a:off x="7488675" y="2758675"/>
            <a:ext cx="3635199" cy="36351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3209cb0cfd8_0_326"/>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Next steps</a:t>
            </a:r>
            <a:endParaRPr sz="3500" b="0" i="0" u="none" strike="noStrike" cap="none">
              <a:solidFill>
                <a:srgbClr val="09103D"/>
              </a:solidFill>
              <a:latin typeface="DM Sans"/>
              <a:ea typeface="DM Sans"/>
              <a:cs typeface="DM Sans"/>
              <a:sym typeface="DM Sans"/>
            </a:endParaRPr>
          </a:p>
        </p:txBody>
      </p:sp>
      <p:sp>
        <p:nvSpPr>
          <p:cNvPr id="761" name="Google Shape;761;g3209cb0cfd8_0_326"/>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cxnSp>
        <p:nvCxnSpPr>
          <p:cNvPr id="762" name="Google Shape;762;g3209cb0cfd8_0_326"/>
          <p:cNvCxnSpPr/>
          <p:nvPr/>
        </p:nvCxnSpPr>
        <p:spPr>
          <a:xfrm>
            <a:off x="710588" y="2083825"/>
            <a:ext cx="5037300" cy="0"/>
          </a:xfrm>
          <a:prstGeom prst="straightConnector1">
            <a:avLst/>
          </a:prstGeom>
          <a:noFill/>
          <a:ln w="9525" cap="flat" cmpd="sng">
            <a:solidFill>
              <a:srgbClr val="E3E3E3"/>
            </a:solidFill>
            <a:prstDash val="solid"/>
            <a:round/>
            <a:headEnd type="none" w="sm" len="sm"/>
            <a:tailEnd type="none" w="sm" len="sm"/>
          </a:ln>
        </p:spPr>
      </p:cxnSp>
      <p:cxnSp>
        <p:nvCxnSpPr>
          <p:cNvPr id="763" name="Google Shape;763;g3209cb0cfd8_0_326"/>
          <p:cNvCxnSpPr/>
          <p:nvPr/>
        </p:nvCxnSpPr>
        <p:spPr>
          <a:xfrm>
            <a:off x="6580742" y="2083825"/>
            <a:ext cx="5037300" cy="0"/>
          </a:xfrm>
          <a:prstGeom prst="straightConnector1">
            <a:avLst/>
          </a:prstGeom>
          <a:noFill/>
          <a:ln w="9525" cap="flat" cmpd="sng">
            <a:solidFill>
              <a:srgbClr val="E3E3E3"/>
            </a:solidFill>
            <a:prstDash val="solid"/>
            <a:round/>
            <a:headEnd type="none" w="sm" len="sm"/>
            <a:tailEnd type="none" w="sm" len="sm"/>
          </a:ln>
        </p:spPr>
      </p:cxnSp>
      <p:graphicFrame>
        <p:nvGraphicFramePr>
          <p:cNvPr id="764" name="Google Shape;764;g3209cb0cfd8_0_326"/>
          <p:cNvGraphicFramePr/>
          <p:nvPr/>
        </p:nvGraphicFramePr>
        <p:xfrm>
          <a:off x="6580742"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9103D"/>
                          </a:solidFill>
                          <a:latin typeface="DM Sans"/>
                          <a:ea typeface="DM Sans"/>
                          <a:cs typeface="DM Sans"/>
                          <a:sym typeface="DM Sans"/>
                        </a:rPr>
                        <a:t>Decisions</a:t>
                      </a:r>
                      <a:endParaRPr sz="1300" u="none" strike="noStrike" cap="none">
                        <a:solidFill>
                          <a:srgbClr val="09103D"/>
                        </a:solidFill>
                        <a:latin typeface="DM Sans"/>
                        <a:ea typeface="DM Sans"/>
                        <a:cs typeface="DM Sans"/>
                        <a:sym typeface="DM Sans"/>
                      </a:endParaRPr>
                    </a:p>
                  </a:txBody>
                  <a:tcPr marL="121900" marR="121900" marT="60925" marB="609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graphicFrame>
        <p:nvGraphicFramePr>
          <p:cNvPr id="765" name="Google Shape;765;g3209cb0cfd8_0_326"/>
          <p:cNvGraphicFramePr/>
          <p:nvPr/>
        </p:nvGraphicFramePr>
        <p:xfrm>
          <a:off x="710588" y="2380775"/>
          <a:ext cx="5037350" cy="3942025"/>
        </p:xfrm>
        <a:graphic>
          <a:graphicData uri="http://schemas.openxmlformats.org/drawingml/2006/table">
            <a:tbl>
              <a:tblPr>
                <a:noFill/>
                <a:tableStyleId>{AB7A8348-37E5-4236-8177-3E4D39BE2D2A}</a:tableStyleId>
              </a:tblPr>
              <a:tblGrid>
                <a:gridCol w="5037350">
                  <a:extLst>
                    <a:ext uri="{9D8B030D-6E8A-4147-A177-3AD203B41FA5}">
                      <a16:colId xmlns:a16="http://schemas.microsoft.com/office/drawing/2014/main" val="20000"/>
                    </a:ext>
                  </a:extLst>
                </a:gridCol>
              </a:tblGrid>
              <a:tr h="39420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9103D"/>
                          </a:solidFill>
                          <a:latin typeface="DM Sans"/>
                          <a:ea typeface="DM Sans"/>
                          <a:cs typeface="DM Sans"/>
                          <a:sym typeface="DM Sans"/>
                        </a:rPr>
                        <a:t>Action Items</a:t>
                      </a:r>
                      <a:endParaRPr sz="600" b="1" u="none" strike="noStrike" cap="none">
                        <a:solidFill>
                          <a:srgbClr val="09103D"/>
                        </a:solidFill>
                        <a:latin typeface="DM Sans"/>
                        <a:ea typeface="DM Sans"/>
                        <a:cs typeface="DM Sans"/>
                        <a:sym typeface="DM Sans"/>
                      </a:endParaRPr>
                    </a:p>
                    <a:p>
                      <a:pPr marL="0" marR="0" lvl="0" indent="0" algn="l" rtl="0">
                        <a:lnSpc>
                          <a:spcPct val="100000"/>
                        </a:lnSpc>
                        <a:spcBef>
                          <a:spcPts val="400"/>
                        </a:spcBef>
                        <a:spcAft>
                          <a:spcPts val="0"/>
                        </a:spcAft>
                        <a:buClr>
                          <a:srgbClr val="09103D"/>
                        </a:buClr>
                        <a:buSzPts val="1000"/>
                        <a:buFont typeface="DM Sans"/>
                        <a:buNone/>
                      </a:pPr>
                      <a:endParaRPr sz="1300" b="0" i="0" u="none" strike="noStrike" cap="none">
                        <a:solidFill>
                          <a:srgbClr val="09103D"/>
                        </a:solidFill>
                        <a:latin typeface="DM Sans"/>
                        <a:ea typeface="DM Sans"/>
                        <a:cs typeface="DM Sans"/>
                        <a:sym typeface="DM Sans"/>
                      </a:endParaRPr>
                    </a:p>
                  </a:txBody>
                  <a:tcPr marL="121900" marR="121900" marT="60925" marB="609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3209cb0cfd8_0_99"/>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Additional resources</a:t>
            </a:r>
            <a:endParaRPr sz="3500" b="0" i="0" u="none" strike="noStrike" cap="none">
              <a:solidFill>
                <a:srgbClr val="09103D"/>
              </a:solidFill>
              <a:latin typeface="DM Sans"/>
              <a:ea typeface="DM Sans"/>
              <a:cs typeface="DM Sans"/>
              <a:sym typeface="DM Sans"/>
            </a:endParaRPr>
          </a:p>
        </p:txBody>
      </p:sp>
      <p:sp>
        <p:nvSpPr>
          <p:cNvPr id="772" name="Google Shape;772;g3209cb0cfd8_0_99"/>
          <p:cNvSpPr txBox="1"/>
          <p:nvPr/>
        </p:nvSpPr>
        <p:spPr>
          <a:xfrm>
            <a:off x="785500" y="2674725"/>
            <a:ext cx="5948700" cy="17085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50000"/>
              </a:lnSpc>
              <a:spcBef>
                <a:spcPts val="1200"/>
              </a:spcBef>
              <a:spcAft>
                <a:spcPts val="0"/>
              </a:spcAft>
              <a:buClr>
                <a:schemeClr val="dk1"/>
              </a:buClr>
              <a:buSzPts val="1500"/>
              <a:buFont typeface="Arial"/>
              <a:buChar char="●"/>
            </a:pPr>
            <a:r>
              <a:rPr lang="en-US" sz="1500" b="1" i="0" u="none" strike="noStrike" cap="none">
                <a:solidFill>
                  <a:srgbClr val="09103D"/>
                </a:solidFill>
                <a:latin typeface="DM Sans"/>
                <a:ea typeface="DM Sans"/>
                <a:cs typeface="DM Sans"/>
                <a:sym typeface="DM Sans"/>
              </a:rPr>
              <a:t>Scilife ROI Calculator: </a:t>
            </a:r>
            <a:r>
              <a:rPr lang="en-US" sz="1500" b="0" i="0" u="none" strike="noStrike" cap="none">
                <a:solidFill>
                  <a:srgbClr val="09103D"/>
                </a:solidFill>
                <a:latin typeface="DM Sans"/>
                <a:ea typeface="DM Sans"/>
                <a:cs typeface="DM Sans"/>
                <a:sym typeface="DM Sans"/>
              </a:rPr>
              <a:t>Include a link to Scilife’s ROI Calculator for personalized savings estimates. (</a:t>
            </a:r>
            <a:r>
              <a:rPr lang="en-US" sz="1500" b="0" i="0" u="sng" strike="noStrike" cap="none">
                <a:solidFill>
                  <a:srgbClr val="09103D"/>
                </a:solidFill>
                <a:highlight>
                  <a:srgbClr val="EEE4FF"/>
                </a:highlight>
                <a:latin typeface="DM Sans"/>
                <a:ea typeface="DM Sans"/>
                <a:cs typeface="DM Sans"/>
                <a:sym typeface="DM Sans"/>
                <a:hlinkClick r:id="rId3">
                  <a:extLst>
                    <a:ext uri="{A12FA001-AC4F-418D-AE19-62706E023703}">
                      <ahyp:hlinkClr xmlns:ahyp="http://schemas.microsoft.com/office/drawing/2018/hyperlinkcolor" val="tx"/>
                    </a:ext>
                  </a:extLst>
                </a:hlinkClick>
              </a:rPr>
              <a:t>scilife.io</a:t>
            </a:r>
            <a:r>
              <a:rPr lang="en-US" sz="1500" b="0" i="0" u="none" strike="noStrike" cap="none">
                <a:solidFill>
                  <a:srgbClr val="09103D"/>
                </a:solidFill>
                <a:latin typeface="DM Sans"/>
                <a:ea typeface="DM Sans"/>
                <a:cs typeface="DM Sans"/>
                <a:sym typeface="DM Sans"/>
              </a:rPr>
              <a:t>)</a:t>
            </a:r>
            <a:endParaRPr sz="1500" b="0" i="0" u="none" strike="noStrike" cap="none">
              <a:solidFill>
                <a:srgbClr val="09103D"/>
              </a:solidFill>
              <a:latin typeface="DM Sans"/>
              <a:ea typeface="DM Sans"/>
              <a:cs typeface="DM Sans"/>
              <a:sym typeface="DM Sans"/>
            </a:endParaRPr>
          </a:p>
          <a:p>
            <a:pPr marL="457200" marR="0" lvl="0" indent="-323850" algn="l" rtl="0">
              <a:lnSpc>
                <a:spcPct val="150000"/>
              </a:lnSpc>
              <a:spcBef>
                <a:spcPts val="0"/>
              </a:spcBef>
              <a:spcAft>
                <a:spcPts val="0"/>
              </a:spcAft>
              <a:buClr>
                <a:schemeClr val="dk1"/>
              </a:buClr>
              <a:buSzPts val="1500"/>
              <a:buFont typeface="Arial"/>
              <a:buChar char="●"/>
            </a:pPr>
            <a:r>
              <a:rPr lang="en-US" sz="1500" b="1" i="0" u="none" strike="noStrike" cap="none">
                <a:solidFill>
                  <a:srgbClr val="09103D"/>
                </a:solidFill>
                <a:latin typeface="DM Sans"/>
                <a:ea typeface="DM Sans"/>
                <a:cs typeface="DM Sans"/>
                <a:sym typeface="DM Sans"/>
              </a:rPr>
              <a:t>Industry articles: </a:t>
            </a:r>
            <a:r>
              <a:rPr lang="en-US" sz="1500" b="0" i="0" u="none" strike="noStrike" cap="none">
                <a:solidFill>
                  <a:srgbClr val="09103D"/>
                </a:solidFill>
                <a:latin typeface="DM Sans"/>
                <a:ea typeface="DM Sans"/>
                <a:cs typeface="DM Sans"/>
                <a:sym typeface="DM Sans"/>
              </a:rPr>
              <a:t>Provide links to relevant articles, such as 'Business case for an eQMS: how to gain management support.' (</a:t>
            </a:r>
            <a:r>
              <a:rPr lang="en-US" sz="1500" b="0" i="0" u="sng" strike="noStrike" cap="none">
                <a:solidFill>
                  <a:srgbClr val="09103D"/>
                </a:solidFill>
                <a:highlight>
                  <a:srgbClr val="EEE4FF"/>
                </a:highlight>
                <a:latin typeface="DM Sans"/>
                <a:ea typeface="DM Sans"/>
                <a:cs typeface="DM Sans"/>
                <a:sym typeface="DM Sans"/>
                <a:hlinkClick r:id="rId4">
                  <a:extLst>
                    <a:ext uri="{A12FA001-AC4F-418D-AE19-62706E023703}">
                      <ahyp:hlinkClr xmlns:ahyp="http://schemas.microsoft.com/office/drawing/2018/hyperlinkcolor" val="tx"/>
                    </a:ext>
                  </a:extLst>
                </a:hlinkClick>
              </a:rPr>
              <a:t>scilife.io</a:t>
            </a:r>
            <a:r>
              <a:rPr lang="en-US" sz="1500" b="0" i="0" u="none" strike="noStrike" cap="none">
                <a:solidFill>
                  <a:srgbClr val="09103D"/>
                </a:solidFill>
                <a:latin typeface="DM Sans"/>
                <a:ea typeface="DM Sans"/>
                <a:cs typeface="DM Sans"/>
                <a:sym typeface="DM Sans"/>
              </a:rPr>
              <a:t>)</a:t>
            </a:r>
            <a:endParaRPr sz="1500" b="0" i="0" u="none" strike="noStrike" cap="none">
              <a:solidFill>
                <a:srgbClr val="09103D"/>
              </a:solidFill>
              <a:latin typeface="DM Sans"/>
              <a:ea typeface="DM Sans"/>
              <a:cs typeface="DM Sans"/>
              <a:sym typeface="DM Sans"/>
            </a:endParaRPr>
          </a:p>
        </p:txBody>
      </p:sp>
      <p:pic>
        <p:nvPicPr>
          <p:cNvPr id="773" name="Google Shape;773;g3209cb0cfd8_0_99" descr="Dibujo en blanco y negro&#10;&#10;Descripción generada automáticamente con confianza baja"/>
          <p:cNvPicPr preferRelativeResize="0"/>
          <p:nvPr/>
        </p:nvPicPr>
        <p:blipFill rotWithShape="1">
          <a:blip r:embed="rId5">
            <a:alphaModFix/>
          </a:blip>
          <a:srcRect/>
          <a:stretch/>
        </p:blipFill>
        <p:spPr>
          <a:xfrm>
            <a:off x="7912625" y="3104725"/>
            <a:ext cx="3156950" cy="3156950"/>
          </a:xfrm>
          <a:prstGeom prst="rect">
            <a:avLst/>
          </a:prstGeom>
          <a:noFill/>
          <a:ln>
            <a:noFill/>
          </a:ln>
        </p:spPr>
      </p:pic>
      <p:sp>
        <p:nvSpPr>
          <p:cNvPr id="774" name="Google Shape;774;g3209cb0cfd8_0_9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2d78d539cc8_0_41"/>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Additional resources</a:t>
            </a:r>
            <a:endParaRPr sz="3500" b="0" i="0" u="none" strike="noStrike" cap="none">
              <a:solidFill>
                <a:srgbClr val="09103D"/>
              </a:solidFill>
              <a:latin typeface="DM Sans"/>
              <a:ea typeface="DM Sans"/>
              <a:cs typeface="DM Sans"/>
              <a:sym typeface="DM Sans"/>
            </a:endParaRPr>
          </a:p>
        </p:txBody>
      </p:sp>
      <p:sp>
        <p:nvSpPr>
          <p:cNvPr id="781" name="Google Shape;781;g2d78d539cc8_0_41"/>
          <p:cNvSpPr txBox="1"/>
          <p:nvPr/>
        </p:nvSpPr>
        <p:spPr>
          <a:xfrm>
            <a:off x="709300" y="1684125"/>
            <a:ext cx="19293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500">
                <a:solidFill>
                  <a:srgbClr val="09103D"/>
                </a:solidFill>
                <a:latin typeface="DM Sans"/>
                <a:ea typeface="DM Sans"/>
                <a:cs typeface="DM Sans"/>
                <a:sym typeface="DM Sans"/>
              </a:rPr>
              <a:t>Icons section</a:t>
            </a:r>
            <a:endParaRPr sz="1500" i="0" u="none" strike="noStrike" cap="none">
              <a:solidFill>
                <a:srgbClr val="09103D"/>
              </a:solidFill>
              <a:latin typeface="DM Sans"/>
              <a:ea typeface="DM Sans"/>
              <a:cs typeface="DM Sans"/>
              <a:sym typeface="DM Sans"/>
            </a:endParaRPr>
          </a:p>
        </p:txBody>
      </p:sp>
      <p:sp>
        <p:nvSpPr>
          <p:cNvPr id="782" name="Google Shape;782;g2d78d539cc8_0_41"/>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pic>
        <p:nvPicPr>
          <p:cNvPr id="783" name="Google Shape;783;g2d78d539cc8_0_41"/>
          <p:cNvPicPr preferRelativeResize="0"/>
          <p:nvPr/>
        </p:nvPicPr>
        <p:blipFill>
          <a:blip r:embed="rId3">
            <a:alphaModFix/>
          </a:blip>
          <a:stretch>
            <a:fillRect/>
          </a:stretch>
        </p:blipFill>
        <p:spPr>
          <a:xfrm>
            <a:off x="832183" y="2454188"/>
            <a:ext cx="421800" cy="520267"/>
          </a:xfrm>
          <a:prstGeom prst="rect">
            <a:avLst/>
          </a:prstGeom>
          <a:noFill/>
          <a:ln>
            <a:noFill/>
          </a:ln>
        </p:spPr>
      </p:pic>
      <p:pic>
        <p:nvPicPr>
          <p:cNvPr id="784" name="Google Shape;784;g2d78d539cc8_0_41"/>
          <p:cNvPicPr preferRelativeResize="0"/>
          <p:nvPr/>
        </p:nvPicPr>
        <p:blipFill>
          <a:blip r:embed="rId4">
            <a:alphaModFix/>
          </a:blip>
          <a:stretch>
            <a:fillRect/>
          </a:stretch>
        </p:blipFill>
        <p:spPr>
          <a:xfrm>
            <a:off x="2552179" y="2485202"/>
            <a:ext cx="569676" cy="320989"/>
          </a:xfrm>
          <a:prstGeom prst="rect">
            <a:avLst/>
          </a:prstGeom>
          <a:noFill/>
          <a:ln>
            <a:noFill/>
          </a:ln>
        </p:spPr>
      </p:pic>
      <p:pic>
        <p:nvPicPr>
          <p:cNvPr id="785" name="Google Shape;785;g2d78d539cc8_0_41"/>
          <p:cNvPicPr preferRelativeResize="0"/>
          <p:nvPr/>
        </p:nvPicPr>
        <p:blipFill>
          <a:blip r:embed="rId5">
            <a:alphaModFix/>
          </a:blip>
          <a:stretch>
            <a:fillRect/>
          </a:stretch>
        </p:blipFill>
        <p:spPr>
          <a:xfrm>
            <a:off x="3427653" y="2497703"/>
            <a:ext cx="604083" cy="350242"/>
          </a:xfrm>
          <a:prstGeom prst="rect">
            <a:avLst/>
          </a:prstGeom>
          <a:noFill/>
          <a:ln>
            <a:noFill/>
          </a:ln>
        </p:spPr>
      </p:pic>
      <p:pic>
        <p:nvPicPr>
          <p:cNvPr id="786" name="Google Shape;786;g2d78d539cc8_0_41"/>
          <p:cNvPicPr preferRelativeResize="0"/>
          <p:nvPr/>
        </p:nvPicPr>
        <p:blipFill>
          <a:blip r:embed="rId6">
            <a:alphaModFix/>
          </a:blip>
          <a:stretch>
            <a:fillRect/>
          </a:stretch>
        </p:blipFill>
        <p:spPr>
          <a:xfrm>
            <a:off x="4337537" y="2470568"/>
            <a:ext cx="535628" cy="350248"/>
          </a:xfrm>
          <a:prstGeom prst="rect">
            <a:avLst/>
          </a:prstGeom>
          <a:noFill/>
          <a:ln>
            <a:noFill/>
          </a:ln>
        </p:spPr>
      </p:pic>
      <p:pic>
        <p:nvPicPr>
          <p:cNvPr id="787" name="Google Shape;787;g2d78d539cc8_0_41"/>
          <p:cNvPicPr preferRelativeResize="0"/>
          <p:nvPr/>
        </p:nvPicPr>
        <p:blipFill>
          <a:blip r:embed="rId7">
            <a:alphaModFix/>
          </a:blip>
          <a:stretch>
            <a:fillRect/>
          </a:stretch>
        </p:blipFill>
        <p:spPr>
          <a:xfrm>
            <a:off x="1559786" y="2512333"/>
            <a:ext cx="686601" cy="320987"/>
          </a:xfrm>
          <a:prstGeom prst="rect">
            <a:avLst/>
          </a:prstGeom>
          <a:noFill/>
          <a:ln>
            <a:noFill/>
          </a:ln>
        </p:spPr>
      </p:pic>
      <p:pic>
        <p:nvPicPr>
          <p:cNvPr id="788" name="Google Shape;788;g2d78d539cc8_0_41"/>
          <p:cNvPicPr preferRelativeResize="0"/>
          <p:nvPr/>
        </p:nvPicPr>
        <p:blipFill>
          <a:blip r:embed="rId8">
            <a:alphaModFix/>
          </a:blip>
          <a:stretch>
            <a:fillRect/>
          </a:stretch>
        </p:blipFill>
        <p:spPr>
          <a:xfrm>
            <a:off x="3740481" y="3275323"/>
            <a:ext cx="298994" cy="315694"/>
          </a:xfrm>
          <a:prstGeom prst="rect">
            <a:avLst/>
          </a:prstGeom>
          <a:noFill/>
          <a:ln>
            <a:noFill/>
          </a:ln>
        </p:spPr>
      </p:pic>
      <p:pic>
        <p:nvPicPr>
          <p:cNvPr id="789" name="Google Shape;789;g2d78d539cc8_0_41"/>
          <p:cNvPicPr preferRelativeResize="0"/>
          <p:nvPr/>
        </p:nvPicPr>
        <p:blipFill>
          <a:blip r:embed="rId9">
            <a:alphaModFix/>
          </a:blip>
          <a:stretch>
            <a:fillRect/>
          </a:stretch>
        </p:blipFill>
        <p:spPr>
          <a:xfrm>
            <a:off x="6969981" y="2396641"/>
            <a:ext cx="759169" cy="412993"/>
          </a:xfrm>
          <a:prstGeom prst="rect">
            <a:avLst/>
          </a:prstGeom>
          <a:noFill/>
          <a:ln>
            <a:noFill/>
          </a:ln>
        </p:spPr>
      </p:pic>
      <p:pic>
        <p:nvPicPr>
          <p:cNvPr id="790" name="Google Shape;790;g2d78d539cc8_0_41"/>
          <p:cNvPicPr preferRelativeResize="0"/>
          <p:nvPr/>
        </p:nvPicPr>
        <p:blipFill>
          <a:blip r:embed="rId10">
            <a:alphaModFix/>
          </a:blip>
          <a:stretch>
            <a:fillRect/>
          </a:stretch>
        </p:blipFill>
        <p:spPr>
          <a:xfrm>
            <a:off x="5178955" y="2484758"/>
            <a:ext cx="609741" cy="321869"/>
          </a:xfrm>
          <a:prstGeom prst="rect">
            <a:avLst/>
          </a:prstGeom>
          <a:noFill/>
          <a:ln>
            <a:noFill/>
          </a:ln>
        </p:spPr>
      </p:pic>
      <p:pic>
        <p:nvPicPr>
          <p:cNvPr id="791" name="Google Shape;791;g2d78d539cc8_0_41"/>
          <p:cNvPicPr preferRelativeResize="0"/>
          <p:nvPr/>
        </p:nvPicPr>
        <p:blipFill>
          <a:blip r:embed="rId11">
            <a:alphaModFix/>
          </a:blip>
          <a:stretch>
            <a:fillRect/>
          </a:stretch>
        </p:blipFill>
        <p:spPr>
          <a:xfrm>
            <a:off x="6094502" y="2432437"/>
            <a:ext cx="569676" cy="341399"/>
          </a:xfrm>
          <a:prstGeom prst="rect">
            <a:avLst/>
          </a:prstGeom>
          <a:noFill/>
          <a:ln>
            <a:noFill/>
          </a:ln>
        </p:spPr>
      </p:pic>
      <p:pic>
        <p:nvPicPr>
          <p:cNvPr id="792" name="Google Shape;792;g2d78d539cc8_0_41"/>
          <p:cNvPicPr preferRelativeResize="0"/>
          <p:nvPr/>
        </p:nvPicPr>
        <p:blipFill>
          <a:blip r:embed="rId12">
            <a:alphaModFix/>
          </a:blip>
          <a:stretch>
            <a:fillRect/>
          </a:stretch>
        </p:blipFill>
        <p:spPr>
          <a:xfrm>
            <a:off x="2331196" y="3227571"/>
            <a:ext cx="454244" cy="490028"/>
          </a:xfrm>
          <a:prstGeom prst="rect">
            <a:avLst/>
          </a:prstGeom>
          <a:noFill/>
          <a:ln>
            <a:noFill/>
          </a:ln>
        </p:spPr>
      </p:pic>
      <p:pic>
        <p:nvPicPr>
          <p:cNvPr id="793" name="Google Shape;793;g2d78d539cc8_0_41"/>
          <p:cNvPicPr preferRelativeResize="0"/>
          <p:nvPr/>
        </p:nvPicPr>
        <p:blipFill>
          <a:blip r:embed="rId13">
            <a:alphaModFix/>
          </a:blip>
          <a:stretch>
            <a:fillRect/>
          </a:stretch>
        </p:blipFill>
        <p:spPr>
          <a:xfrm>
            <a:off x="3113468" y="3216350"/>
            <a:ext cx="298987" cy="520266"/>
          </a:xfrm>
          <a:prstGeom prst="rect">
            <a:avLst/>
          </a:prstGeom>
          <a:noFill/>
          <a:ln>
            <a:noFill/>
          </a:ln>
        </p:spPr>
      </p:pic>
      <p:pic>
        <p:nvPicPr>
          <p:cNvPr id="794" name="Google Shape;794;g2d78d539cc8_0_41"/>
          <p:cNvPicPr preferRelativeResize="0"/>
          <p:nvPr/>
        </p:nvPicPr>
        <p:blipFill>
          <a:blip r:embed="rId14">
            <a:alphaModFix/>
          </a:blip>
          <a:stretch>
            <a:fillRect/>
          </a:stretch>
        </p:blipFill>
        <p:spPr>
          <a:xfrm>
            <a:off x="1583787" y="3239684"/>
            <a:ext cx="480314" cy="465798"/>
          </a:xfrm>
          <a:prstGeom prst="rect">
            <a:avLst/>
          </a:prstGeom>
          <a:noFill/>
          <a:ln>
            <a:noFill/>
          </a:ln>
        </p:spPr>
      </p:pic>
      <p:pic>
        <p:nvPicPr>
          <p:cNvPr id="795" name="Google Shape;795;g2d78d539cc8_0_41"/>
          <p:cNvPicPr preferRelativeResize="0"/>
          <p:nvPr/>
        </p:nvPicPr>
        <p:blipFill>
          <a:blip r:embed="rId15">
            <a:alphaModFix/>
          </a:blip>
          <a:stretch>
            <a:fillRect/>
          </a:stretch>
        </p:blipFill>
        <p:spPr>
          <a:xfrm>
            <a:off x="790951" y="3216350"/>
            <a:ext cx="525731" cy="520263"/>
          </a:xfrm>
          <a:prstGeom prst="rect">
            <a:avLst/>
          </a:prstGeom>
          <a:noFill/>
          <a:ln>
            <a:noFill/>
          </a:ln>
        </p:spPr>
      </p:pic>
      <p:pic>
        <p:nvPicPr>
          <p:cNvPr id="796" name="Google Shape;796;g2d78d539cc8_0_41"/>
          <p:cNvPicPr preferRelativeResize="0"/>
          <p:nvPr/>
        </p:nvPicPr>
        <p:blipFill>
          <a:blip r:embed="rId16">
            <a:alphaModFix/>
          </a:blip>
          <a:stretch>
            <a:fillRect/>
          </a:stretch>
        </p:blipFill>
        <p:spPr>
          <a:xfrm>
            <a:off x="6910087" y="3173039"/>
            <a:ext cx="168862" cy="520266"/>
          </a:xfrm>
          <a:prstGeom prst="rect">
            <a:avLst/>
          </a:prstGeom>
          <a:noFill/>
          <a:ln>
            <a:noFill/>
          </a:ln>
        </p:spPr>
      </p:pic>
      <p:pic>
        <p:nvPicPr>
          <p:cNvPr id="797" name="Google Shape;797;g2d78d539cc8_0_41"/>
          <p:cNvPicPr preferRelativeResize="0"/>
          <p:nvPr/>
        </p:nvPicPr>
        <p:blipFill>
          <a:blip r:embed="rId17">
            <a:alphaModFix/>
          </a:blip>
          <a:stretch>
            <a:fillRect/>
          </a:stretch>
        </p:blipFill>
        <p:spPr>
          <a:xfrm>
            <a:off x="6048660" y="3154268"/>
            <a:ext cx="533400" cy="513540"/>
          </a:xfrm>
          <a:prstGeom prst="rect">
            <a:avLst/>
          </a:prstGeom>
          <a:noFill/>
          <a:ln>
            <a:noFill/>
          </a:ln>
        </p:spPr>
      </p:pic>
      <p:pic>
        <p:nvPicPr>
          <p:cNvPr id="798" name="Google Shape;798;g2d78d539cc8_0_41"/>
          <p:cNvPicPr preferRelativeResize="0"/>
          <p:nvPr/>
        </p:nvPicPr>
        <p:blipFill>
          <a:blip r:embed="rId18">
            <a:alphaModFix/>
          </a:blip>
          <a:stretch>
            <a:fillRect/>
          </a:stretch>
        </p:blipFill>
        <p:spPr>
          <a:xfrm>
            <a:off x="4367504" y="3204438"/>
            <a:ext cx="455422" cy="457464"/>
          </a:xfrm>
          <a:prstGeom prst="rect">
            <a:avLst/>
          </a:prstGeom>
          <a:noFill/>
          <a:ln>
            <a:noFill/>
          </a:ln>
        </p:spPr>
      </p:pic>
      <p:pic>
        <p:nvPicPr>
          <p:cNvPr id="799" name="Google Shape;799;g2d78d539cc8_0_41"/>
          <p:cNvPicPr preferRelativeResize="0"/>
          <p:nvPr/>
        </p:nvPicPr>
        <p:blipFill>
          <a:blip r:embed="rId19">
            <a:alphaModFix/>
          </a:blip>
          <a:stretch>
            <a:fillRect/>
          </a:stretch>
        </p:blipFill>
        <p:spPr>
          <a:xfrm>
            <a:off x="5150961" y="3160149"/>
            <a:ext cx="569676" cy="501762"/>
          </a:xfrm>
          <a:prstGeom prst="rect">
            <a:avLst/>
          </a:prstGeom>
          <a:noFill/>
          <a:ln>
            <a:noFill/>
          </a:ln>
        </p:spPr>
      </p:pic>
      <p:pic>
        <p:nvPicPr>
          <p:cNvPr id="800" name="Google Shape;800;g2d78d539cc8_0_41"/>
          <p:cNvPicPr preferRelativeResize="0"/>
          <p:nvPr/>
        </p:nvPicPr>
        <p:blipFill>
          <a:blip r:embed="rId20">
            <a:alphaModFix/>
          </a:blip>
          <a:stretch>
            <a:fillRect/>
          </a:stretch>
        </p:blipFill>
        <p:spPr>
          <a:xfrm>
            <a:off x="2224987" y="4013828"/>
            <a:ext cx="454235" cy="468335"/>
          </a:xfrm>
          <a:prstGeom prst="rect">
            <a:avLst/>
          </a:prstGeom>
          <a:noFill/>
          <a:ln>
            <a:noFill/>
          </a:ln>
        </p:spPr>
      </p:pic>
      <p:pic>
        <p:nvPicPr>
          <p:cNvPr id="801" name="Google Shape;801;g2d78d539cc8_0_41"/>
          <p:cNvPicPr preferRelativeResize="0"/>
          <p:nvPr/>
        </p:nvPicPr>
        <p:blipFill>
          <a:blip r:embed="rId21">
            <a:alphaModFix/>
          </a:blip>
          <a:stretch>
            <a:fillRect/>
          </a:stretch>
        </p:blipFill>
        <p:spPr>
          <a:xfrm>
            <a:off x="2960479" y="4045527"/>
            <a:ext cx="455431" cy="414661"/>
          </a:xfrm>
          <a:prstGeom prst="rect">
            <a:avLst/>
          </a:prstGeom>
          <a:noFill/>
          <a:ln>
            <a:noFill/>
          </a:ln>
        </p:spPr>
      </p:pic>
      <p:pic>
        <p:nvPicPr>
          <p:cNvPr id="802" name="Google Shape;802;g2d78d539cc8_0_41"/>
          <p:cNvPicPr preferRelativeResize="0"/>
          <p:nvPr/>
        </p:nvPicPr>
        <p:blipFill>
          <a:blip r:embed="rId22">
            <a:alphaModFix/>
          </a:blip>
          <a:stretch>
            <a:fillRect/>
          </a:stretch>
        </p:blipFill>
        <p:spPr>
          <a:xfrm>
            <a:off x="862803" y="4051598"/>
            <a:ext cx="360563" cy="465805"/>
          </a:xfrm>
          <a:prstGeom prst="rect">
            <a:avLst/>
          </a:prstGeom>
          <a:noFill/>
          <a:ln>
            <a:noFill/>
          </a:ln>
        </p:spPr>
      </p:pic>
      <p:pic>
        <p:nvPicPr>
          <p:cNvPr id="803" name="Google Shape;803;g2d78d539cc8_0_41"/>
          <p:cNvPicPr preferRelativeResize="0"/>
          <p:nvPr/>
        </p:nvPicPr>
        <p:blipFill>
          <a:blip r:embed="rId23">
            <a:alphaModFix/>
          </a:blip>
          <a:stretch>
            <a:fillRect/>
          </a:stretch>
        </p:blipFill>
        <p:spPr>
          <a:xfrm>
            <a:off x="1504618" y="4001489"/>
            <a:ext cx="439118" cy="493016"/>
          </a:xfrm>
          <a:prstGeom prst="rect">
            <a:avLst/>
          </a:prstGeom>
          <a:noFill/>
          <a:ln>
            <a:noFill/>
          </a:ln>
        </p:spPr>
      </p:pic>
      <p:pic>
        <p:nvPicPr>
          <p:cNvPr id="804" name="Google Shape;804;g2d78d539cc8_0_41"/>
          <p:cNvPicPr preferRelativeResize="0"/>
          <p:nvPr/>
        </p:nvPicPr>
        <p:blipFill>
          <a:blip r:embed="rId24">
            <a:alphaModFix/>
          </a:blip>
          <a:stretch>
            <a:fillRect/>
          </a:stretch>
        </p:blipFill>
        <p:spPr>
          <a:xfrm>
            <a:off x="3682951" y="4077225"/>
            <a:ext cx="554827" cy="395839"/>
          </a:xfrm>
          <a:prstGeom prst="rect">
            <a:avLst/>
          </a:prstGeom>
          <a:noFill/>
          <a:ln>
            <a:noFill/>
          </a:ln>
        </p:spPr>
      </p:pic>
      <p:pic>
        <p:nvPicPr>
          <p:cNvPr id="805" name="Google Shape;805;g2d78d539cc8_0_41"/>
          <p:cNvPicPr preferRelativeResize="0"/>
          <p:nvPr/>
        </p:nvPicPr>
        <p:blipFill>
          <a:blip r:embed="rId25">
            <a:alphaModFix/>
          </a:blip>
          <a:stretch>
            <a:fillRect/>
          </a:stretch>
        </p:blipFill>
        <p:spPr>
          <a:xfrm>
            <a:off x="7406972" y="3141224"/>
            <a:ext cx="360560" cy="539613"/>
          </a:xfrm>
          <a:prstGeom prst="rect">
            <a:avLst/>
          </a:prstGeom>
          <a:noFill/>
          <a:ln>
            <a:noFill/>
          </a:ln>
        </p:spPr>
      </p:pic>
      <p:pic>
        <p:nvPicPr>
          <p:cNvPr id="806" name="Google Shape;806;g2d78d539cc8_0_41"/>
          <p:cNvPicPr preferRelativeResize="0"/>
          <p:nvPr/>
        </p:nvPicPr>
        <p:blipFill>
          <a:blip r:embed="rId26">
            <a:alphaModFix/>
          </a:blip>
          <a:stretch>
            <a:fillRect/>
          </a:stretch>
        </p:blipFill>
        <p:spPr>
          <a:xfrm>
            <a:off x="5252014" y="4031810"/>
            <a:ext cx="455431" cy="442107"/>
          </a:xfrm>
          <a:prstGeom prst="rect">
            <a:avLst/>
          </a:prstGeom>
          <a:noFill/>
          <a:ln>
            <a:noFill/>
          </a:ln>
        </p:spPr>
      </p:pic>
      <p:pic>
        <p:nvPicPr>
          <p:cNvPr id="807" name="Google Shape;807;g2d78d539cc8_0_41"/>
          <p:cNvPicPr preferRelativeResize="0"/>
          <p:nvPr/>
        </p:nvPicPr>
        <p:blipFill>
          <a:blip r:embed="rId27">
            <a:alphaModFix/>
          </a:blip>
          <a:stretch>
            <a:fillRect/>
          </a:stretch>
        </p:blipFill>
        <p:spPr>
          <a:xfrm>
            <a:off x="4504472" y="4077225"/>
            <a:ext cx="480306" cy="386687"/>
          </a:xfrm>
          <a:prstGeom prst="rect">
            <a:avLst/>
          </a:prstGeom>
          <a:noFill/>
          <a:ln>
            <a:noFill/>
          </a:ln>
        </p:spPr>
      </p:pic>
      <p:pic>
        <p:nvPicPr>
          <p:cNvPr id="808" name="Google Shape;808;g2d78d539cc8_0_41"/>
          <p:cNvPicPr preferRelativeResize="0"/>
          <p:nvPr/>
        </p:nvPicPr>
        <p:blipFill>
          <a:blip r:embed="rId28">
            <a:alphaModFix/>
          </a:blip>
          <a:stretch>
            <a:fillRect/>
          </a:stretch>
        </p:blipFill>
        <p:spPr>
          <a:xfrm>
            <a:off x="6666629" y="4051022"/>
            <a:ext cx="424061" cy="386366"/>
          </a:xfrm>
          <a:prstGeom prst="rect">
            <a:avLst/>
          </a:prstGeom>
          <a:noFill/>
          <a:ln>
            <a:noFill/>
          </a:ln>
        </p:spPr>
      </p:pic>
      <p:pic>
        <p:nvPicPr>
          <p:cNvPr id="809" name="Google Shape;809;g2d78d539cc8_0_41"/>
          <p:cNvPicPr preferRelativeResize="0"/>
          <p:nvPr/>
        </p:nvPicPr>
        <p:blipFill>
          <a:blip r:embed="rId29">
            <a:alphaModFix/>
          </a:blip>
          <a:stretch>
            <a:fillRect/>
          </a:stretch>
        </p:blipFill>
        <p:spPr>
          <a:xfrm>
            <a:off x="5987159" y="4010048"/>
            <a:ext cx="399763" cy="468339"/>
          </a:xfrm>
          <a:prstGeom prst="rect">
            <a:avLst/>
          </a:prstGeom>
          <a:noFill/>
          <a:ln>
            <a:noFill/>
          </a:ln>
        </p:spPr>
      </p:pic>
      <p:pic>
        <p:nvPicPr>
          <p:cNvPr id="810" name="Google Shape;810;g2d78d539cc8_0_41"/>
          <p:cNvPicPr preferRelativeResize="0"/>
          <p:nvPr/>
        </p:nvPicPr>
        <p:blipFill>
          <a:blip r:embed="rId30">
            <a:alphaModFix/>
          </a:blip>
          <a:stretch>
            <a:fillRect/>
          </a:stretch>
        </p:blipFill>
        <p:spPr>
          <a:xfrm>
            <a:off x="7382879" y="3964486"/>
            <a:ext cx="455431" cy="559459"/>
          </a:xfrm>
          <a:prstGeom prst="rect">
            <a:avLst/>
          </a:prstGeom>
          <a:noFill/>
          <a:ln>
            <a:noFill/>
          </a:ln>
        </p:spPr>
      </p:pic>
      <p:pic>
        <p:nvPicPr>
          <p:cNvPr id="811" name="Google Shape;811;g2d78d539cc8_0_41"/>
          <p:cNvPicPr preferRelativeResize="0"/>
          <p:nvPr/>
        </p:nvPicPr>
        <p:blipFill>
          <a:blip r:embed="rId31">
            <a:alphaModFix/>
          </a:blip>
          <a:stretch>
            <a:fillRect/>
          </a:stretch>
        </p:blipFill>
        <p:spPr>
          <a:xfrm>
            <a:off x="843772" y="4887239"/>
            <a:ext cx="424060" cy="414814"/>
          </a:xfrm>
          <a:prstGeom prst="rect">
            <a:avLst/>
          </a:prstGeom>
          <a:noFill/>
          <a:ln>
            <a:noFill/>
          </a:ln>
        </p:spPr>
      </p:pic>
      <p:pic>
        <p:nvPicPr>
          <p:cNvPr id="812" name="Google Shape;812;g2d78d539cc8_0_41"/>
          <p:cNvPicPr preferRelativeResize="0"/>
          <p:nvPr/>
        </p:nvPicPr>
        <p:blipFill>
          <a:blip r:embed="rId32">
            <a:alphaModFix/>
          </a:blip>
          <a:stretch>
            <a:fillRect/>
          </a:stretch>
        </p:blipFill>
        <p:spPr>
          <a:xfrm>
            <a:off x="3646185" y="4848905"/>
            <a:ext cx="609739" cy="421572"/>
          </a:xfrm>
          <a:prstGeom prst="rect">
            <a:avLst/>
          </a:prstGeom>
          <a:noFill/>
          <a:ln>
            <a:noFill/>
          </a:ln>
        </p:spPr>
      </p:pic>
      <p:pic>
        <p:nvPicPr>
          <p:cNvPr id="813" name="Google Shape;813;g2d78d539cc8_0_41"/>
          <p:cNvPicPr preferRelativeResize="0"/>
          <p:nvPr/>
        </p:nvPicPr>
        <p:blipFill>
          <a:blip r:embed="rId33">
            <a:alphaModFix/>
          </a:blip>
          <a:stretch>
            <a:fillRect/>
          </a:stretch>
        </p:blipFill>
        <p:spPr>
          <a:xfrm>
            <a:off x="2910597" y="4782506"/>
            <a:ext cx="408018" cy="517089"/>
          </a:xfrm>
          <a:prstGeom prst="rect">
            <a:avLst/>
          </a:prstGeom>
          <a:noFill/>
          <a:ln>
            <a:noFill/>
          </a:ln>
        </p:spPr>
      </p:pic>
      <p:pic>
        <p:nvPicPr>
          <p:cNvPr id="814" name="Google Shape;814;g2d78d539cc8_0_41"/>
          <p:cNvPicPr preferRelativeResize="0"/>
          <p:nvPr/>
        </p:nvPicPr>
        <p:blipFill>
          <a:blip r:embed="rId34">
            <a:alphaModFix/>
          </a:blip>
          <a:stretch>
            <a:fillRect/>
          </a:stretch>
        </p:blipFill>
        <p:spPr>
          <a:xfrm>
            <a:off x="2224984" y="4844238"/>
            <a:ext cx="407929" cy="493390"/>
          </a:xfrm>
          <a:prstGeom prst="rect">
            <a:avLst/>
          </a:prstGeom>
          <a:noFill/>
          <a:ln>
            <a:noFill/>
          </a:ln>
        </p:spPr>
      </p:pic>
      <p:pic>
        <p:nvPicPr>
          <p:cNvPr id="815" name="Google Shape;815;g2d78d539cc8_0_41"/>
          <p:cNvPicPr preferRelativeResize="0"/>
          <p:nvPr/>
        </p:nvPicPr>
        <p:blipFill>
          <a:blip r:embed="rId35">
            <a:alphaModFix/>
          </a:blip>
          <a:stretch>
            <a:fillRect/>
          </a:stretch>
        </p:blipFill>
        <p:spPr>
          <a:xfrm>
            <a:off x="1488252" y="4848906"/>
            <a:ext cx="471848" cy="484053"/>
          </a:xfrm>
          <a:prstGeom prst="rect">
            <a:avLst/>
          </a:prstGeom>
          <a:noFill/>
          <a:ln>
            <a:noFill/>
          </a:ln>
        </p:spPr>
      </p:pic>
      <p:pic>
        <p:nvPicPr>
          <p:cNvPr id="816" name="Google Shape;816;g2d78d539cc8_0_41"/>
          <p:cNvPicPr preferRelativeResize="0"/>
          <p:nvPr/>
        </p:nvPicPr>
        <p:blipFill>
          <a:blip r:embed="rId36">
            <a:alphaModFix/>
          </a:blip>
          <a:stretch>
            <a:fillRect/>
          </a:stretch>
        </p:blipFill>
        <p:spPr>
          <a:xfrm>
            <a:off x="4519775" y="4774714"/>
            <a:ext cx="449683" cy="532672"/>
          </a:xfrm>
          <a:prstGeom prst="rect">
            <a:avLst/>
          </a:prstGeom>
          <a:noFill/>
          <a:ln>
            <a:noFill/>
          </a:ln>
        </p:spPr>
      </p:pic>
      <p:pic>
        <p:nvPicPr>
          <p:cNvPr id="817" name="Google Shape;817;g2d78d539cc8_0_41"/>
          <p:cNvPicPr preferRelativeResize="0"/>
          <p:nvPr/>
        </p:nvPicPr>
        <p:blipFill>
          <a:blip r:embed="rId37">
            <a:alphaModFix/>
          </a:blip>
          <a:stretch>
            <a:fillRect/>
          </a:stretch>
        </p:blipFill>
        <p:spPr>
          <a:xfrm>
            <a:off x="6634273" y="4783606"/>
            <a:ext cx="516585" cy="514888"/>
          </a:xfrm>
          <a:prstGeom prst="rect">
            <a:avLst/>
          </a:prstGeom>
          <a:noFill/>
          <a:ln>
            <a:noFill/>
          </a:ln>
        </p:spPr>
      </p:pic>
      <p:pic>
        <p:nvPicPr>
          <p:cNvPr id="818" name="Google Shape;818;g2d78d539cc8_0_41"/>
          <p:cNvPicPr preferRelativeResize="0"/>
          <p:nvPr/>
        </p:nvPicPr>
        <p:blipFill>
          <a:blip r:embed="rId38">
            <a:alphaModFix/>
          </a:blip>
          <a:stretch>
            <a:fillRect/>
          </a:stretch>
        </p:blipFill>
        <p:spPr>
          <a:xfrm>
            <a:off x="5956545" y="4825525"/>
            <a:ext cx="459845" cy="431049"/>
          </a:xfrm>
          <a:prstGeom prst="rect">
            <a:avLst/>
          </a:prstGeom>
          <a:noFill/>
          <a:ln>
            <a:noFill/>
          </a:ln>
        </p:spPr>
      </p:pic>
      <p:pic>
        <p:nvPicPr>
          <p:cNvPr id="819" name="Google Shape;819;g2d78d539cc8_0_41"/>
          <p:cNvPicPr preferRelativeResize="0"/>
          <p:nvPr/>
        </p:nvPicPr>
        <p:blipFill>
          <a:blip r:embed="rId39">
            <a:alphaModFix/>
          </a:blip>
          <a:stretch>
            <a:fillRect/>
          </a:stretch>
        </p:blipFill>
        <p:spPr>
          <a:xfrm>
            <a:off x="5174853" y="4736182"/>
            <a:ext cx="609740" cy="609734"/>
          </a:xfrm>
          <a:prstGeom prst="rect">
            <a:avLst/>
          </a:prstGeom>
          <a:noFill/>
          <a:ln>
            <a:noFill/>
          </a:ln>
        </p:spPr>
      </p:pic>
      <p:pic>
        <p:nvPicPr>
          <p:cNvPr id="820" name="Google Shape;820;g2d78d539cc8_0_41"/>
          <p:cNvPicPr preferRelativeResize="0"/>
          <p:nvPr/>
        </p:nvPicPr>
        <p:blipFill>
          <a:blip r:embed="rId40">
            <a:alphaModFix/>
          </a:blip>
          <a:stretch>
            <a:fillRect/>
          </a:stretch>
        </p:blipFill>
        <p:spPr>
          <a:xfrm>
            <a:off x="7368739" y="4807603"/>
            <a:ext cx="516572" cy="519877"/>
          </a:xfrm>
          <a:prstGeom prst="rect">
            <a:avLst/>
          </a:prstGeom>
          <a:noFill/>
          <a:ln>
            <a:noFill/>
          </a:ln>
        </p:spPr>
      </p:pic>
      <p:pic>
        <p:nvPicPr>
          <p:cNvPr id="821" name="Google Shape;821;g2d78d539cc8_0_41"/>
          <p:cNvPicPr preferRelativeResize="0"/>
          <p:nvPr/>
        </p:nvPicPr>
        <p:blipFill>
          <a:blip r:embed="rId41">
            <a:alphaModFix/>
          </a:blip>
          <a:stretch>
            <a:fillRect/>
          </a:stretch>
        </p:blipFill>
        <p:spPr>
          <a:xfrm>
            <a:off x="689875" y="5705616"/>
            <a:ext cx="732307" cy="351726"/>
          </a:xfrm>
          <a:prstGeom prst="rect">
            <a:avLst/>
          </a:prstGeom>
          <a:noFill/>
          <a:ln>
            <a:noFill/>
          </a:ln>
        </p:spPr>
      </p:pic>
      <p:pic>
        <p:nvPicPr>
          <p:cNvPr id="822" name="Google Shape;822;g2d78d539cc8_0_41"/>
          <p:cNvPicPr preferRelativeResize="0"/>
          <p:nvPr/>
        </p:nvPicPr>
        <p:blipFill>
          <a:blip r:embed="rId42">
            <a:alphaModFix/>
          </a:blip>
          <a:stretch>
            <a:fillRect/>
          </a:stretch>
        </p:blipFill>
        <p:spPr>
          <a:xfrm>
            <a:off x="8034958" y="2346363"/>
            <a:ext cx="439840" cy="513535"/>
          </a:xfrm>
          <a:prstGeom prst="rect">
            <a:avLst/>
          </a:prstGeom>
          <a:noFill/>
          <a:ln>
            <a:noFill/>
          </a:ln>
        </p:spPr>
      </p:pic>
      <p:pic>
        <p:nvPicPr>
          <p:cNvPr id="823" name="Google Shape;823;g2d78d539cc8_0_41"/>
          <p:cNvPicPr preferRelativeResize="0"/>
          <p:nvPr/>
        </p:nvPicPr>
        <p:blipFill>
          <a:blip r:embed="rId43">
            <a:alphaModFix/>
          </a:blip>
          <a:stretch>
            <a:fillRect/>
          </a:stretch>
        </p:blipFill>
        <p:spPr>
          <a:xfrm>
            <a:off x="8103193" y="4782499"/>
            <a:ext cx="412493" cy="458080"/>
          </a:xfrm>
          <a:prstGeom prst="rect">
            <a:avLst/>
          </a:prstGeom>
          <a:noFill/>
          <a:ln>
            <a:noFill/>
          </a:ln>
        </p:spPr>
      </p:pic>
      <p:pic>
        <p:nvPicPr>
          <p:cNvPr id="824" name="Google Shape;824;g2d78d539cc8_0_41"/>
          <p:cNvPicPr preferRelativeResize="0"/>
          <p:nvPr/>
        </p:nvPicPr>
        <p:blipFill>
          <a:blip r:embed="rId44">
            <a:alphaModFix/>
          </a:blip>
          <a:stretch>
            <a:fillRect/>
          </a:stretch>
        </p:blipFill>
        <p:spPr>
          <a:xfrm>
            <a:off x="8049856" y="3161858"/>
            <a:ext cx="498334" cy="498342"/>
          </a:xfrm>
          <a:prstGeom prst="rect">
            <a:avLst/>
          </a:prstGeom>
          <a:noFill/>
          <a:ln>
            <a:noFill/>
          </a:ln>
        </p:spPr>
      </p:pic>
      <p:pic>
        <p:nvPicPr>
          <p:cNvPr id="825" name="Google Shape;825;g2d78d539cc8_0_41"/>
          <p:cNvPicPr preferRelativeResize="0"/>
          <p:nvPr/>
        </p:nvPicPr>
        <p:blipFill>
          <a:blip r:embed="rId45">
            <a:alphaModFix/>
          </a:blip>
          <a:stretch>
            <a:fillRect/>
          </a:stretch>
        </p:blipFill>
        <p:spPr>
          <a:xfrm>
            <a:off x="8034954" y="4034833"/>
            <a:ext cx="459839" cy="426314"/>
          </a:xfrm>
          <a:prstGeom prst="rect">
            <a:avLst/>
          </a:prstGeom>
          <a:noFill/>
          <a:ln>
            <a:noFill/>
          </a:ln>
        </p:spPr>
      </p:pic>
      <p:pic>
        <p:nvPicPr>
          <p:cNvPr id="826" name="Google Shape;826;g2d78d539cc8_0_41"/>
          <p:cNvPicPr preferRelativeResize="0"/>
          <p:nvPr/>
        </p:nvPicPr>
        <p:blipFill>
          <a:blip r:embed="rId46">
            <a:alphaModFix/>
          </a:blip>
          <a:stretch>
            <a:fillRect/>
          </a:stretch>
        </p:blipFill>
        <p:spPr>
          <a:xfrm>
            <a:off x="1655854" y="5706192"/>
            <a:ext cx="429430" cy="378463"/>
          </a:xfrm>
          <a:prstGeom prst="rect">
            <a:avLst/>
          </a:prstGeom>
          <a:noFill/>
          <a:ln>
            <a:noFill/>
          </a:ln>
        </p:spPr>
      </p:pic>
      <p:pic>
        <p:nvPicPr>
          <p:cNvPr id="827" name="Google Shape;827;g2d78d539cc8_0_41"/>
          <p:cNvPicPr preferRelativeResize="0"/>
          <p:nvPr/>
        </p:nvPicPr>
        <p:blipFill>
          <a:blip r:embed="rId47">
            <a:alphaModFix/>
          </a:blip>
          <a:stretch>
            <a:fillRect/>
          </a:stretch>
        </p:blipFill>
        <p:spPr>
          <a:xfrm>
            <a:off x="8760320" y="4829496"/>
            <a:ext cx="360561" cy="462612"/>
          </a:xfrm>
          <a:prstGeom prst="rect">
            <a:avLst/>
          </a:prstGeom>
          <a:noFill/>
          <a:ln>
            <a:noFill/>
          </a:ln>
        </p:spPr>
      </p:pic>
      <p:pic>
        <p:nvPicPr>
          <p:cNvPr id="828" name="Google Shape;828;g2d78d539cc8_0_41"/>
          <p:cNvPicPr preferRelativeResize="0"/>
          <p:nvPr/>
        </p:nvPicPr>
        <p:blipFill>
          <a:blip r:embed="rId48">
            <a:alphaModFix/>
          </a:blip>
          <a:stretch>
            <a:fillRect/>
          </a:stretch>
        </p:blipFill>
        <p:spPr>
          <a:xfrm>
            <a:off x="4769321" y="5718687"/>
            <a:ext cx="413878" cy="370686"/>
          </a:xfrm>
          <a:prstGeom prst="rect">
            <a:avLst/>
          </a:prstGeom>
          <a:noFill/>
          <a:ln>
            <a:noFill/>
          </a:ln>
        </p:spPr>
      </p:pic>
      <p:pic>
        <p:nvPicPr>
          <p:cNvPr id="829" name="Google Shape;829;g2d78d539cc8_0_41"/>
          <p:cNvPicPr preferRelativeResize="0"/>
          <p:nvPr/>
        </p:nvPicPr>
        <p:blipFill>
          <a:blip r:embed="rId49">
            <a:alphaModFix/>
          </a:blip>
          <a:stretch>
            <a:fillRect/>
          </a:stretch>
        </p:blipFill>
        <p:spPr>
          <a:xfrm>
            <a:off x="4013838" y="5646571"/>
            <a:ext cx="413878" cy="497704"/>
          </a:xfrm>
          <a:prstGeom prst="rect">
            <a:avLst/>
          </a:prstGeom>
          <a:noFill/>
          <a:ln>
            <a:noFill/>
          </a:ln>
        </p:spPr>
      </p:pic>
      <p:pic>
        <p:nvPicPr>
          <p:cNvPr id="830" name="Google Shape;830;g2d78d539cc8_0_41"/>
          <p:cNvPicPr preferRelativeResize="0"/>
          <p:nvPr/>
        </p:nvPicPr>
        <p:blipFill>
          <a:blip r:embed="rId50">
            <a:alphaModFix/>
          </a:blip>
          <a:stretch>
            <a:fillRect/>
          </a:stretch>
        </p:blipFill>
        <p:spPr>
          <a:xfrm>
            <a:off x="3229473" y="5647867"/>
            <a:ext cx="489914" cy="495112"/>
          </a:xfrm>
          <a:prstGeom prst="rect">
            <a:avLst/>
          </a:prstGeom>
          <a:noFill/>
          <a:ln>
            <a:noFill/>
          </a:ln>
        </p:spPr>
      </p:pic>
      <p:pic>
        <p:nvPicPr>
          <p:cNvPr id="831" name="Google Shape;831;g2d78d539cc8_0_41"/>
          <p:cNvPicPr preferRelativeResize="0"/>
          <p:nvPr/>
        </p:nvPicPr>
        <p:blipFill>
          <a:blip r:embed="rId51">
            <a:alphaModFix/>
          </a:blip>
          <a:stretch>
            <a:fillRect/>
          </a:stretch>
        </p:blipFill>
        <p:spPr>
          <a:xfrm>
            <a:off x="2349354" y="5662989"/>
            <a:ext cx="616064" cy="464870"/>
          </a:xfrm>
          <a:prstGeom prst="rect">
            <a:avLst/>
          </a:prstGeom>
          <a:noFill/>
          <a:ln>
            <a:noFill/>
          </a:ln>
        </p:spPr>
      </p:pic>
      <p:pic>
        <p:nvPicPr>
          <p:cNvPr id="832" name="Google Shape;832;g2d78d539cc8_0_41"/>
          <p:cNvPicPr preferRelativeResize="0"/>
          <p:nvPr/>
        </p:nvPicPr>
        <p:blipFill>
          <a:blip r:embed="rId52">
            <a:alphaModFix/>
          </a:blip>
          <a:stretch>
            <a:fillRect/>
          </a:stretch>
        </p:blipFill>
        <p:spPr>
          <a:xfrm>
            <a:off x="5436111" y="5649916"/>
            <a:ext cx="732302" cy="458973"/>
          </a:xfrm>
          <a:prstGeom prst="rect">
            <a:avLst/>
          </a:prstGeom>
          <a:noFill/>
          <a:ln>
            <a:noFill/>
          </a:ln>
        </p:spPr>
      </p:pic>
      <p:pic>
        <p:nvPicPr>
          <p:cNvPr id="833" name="Google Shape;833;g2d78d539cc8_0_41"/>
          <p:cNvPicPr preferRelativeResize="0"/>
          <p:nvPr/>
        </p:nvPicPr>
        <p:blipFill>
          <a:blip r:embed="rId53">
            <a:alphaModFix/>
          </a:blip>
          <a:stretch>
            <a:fillRect/>
          </a:stretch>
        </p:blipFill>
        <p:spPr>
          <a:xfrm>
            <a:off x="8650810" y="2280875"/>
            <a:ext cx="525724" cy="644495"/>
          </a:xfrm>
          <a:prstGeom prst="rect">
            <a:avLst/>
          </a:prstGeom>
          <a:noFill/>
          <a:ln>
            <a:noFill/>
          </a:ln>
        </p:spPr>
      </p:pic>
      <p:pic>
        <p:nvPicPr>
          <p:cNvPr id="834" name="Google Shape;834;g2d78d539cc8_0_41"/>
          <p:cNvPicPr preferRelativeResize="0"/>
          <p:nvPr/>
        </p:nvPicPr>
        <p:blipFill>
          <a:blip r:embed="rId54">
            <a:alphaModFix/>
          </a:blip>
          <a:stretch>
            <a:fillRect/>
          </a:stretch>
        </p:blipFill>
        <p:spPr>
          <a:xfrm>
            <a:off x="8722234" y="3924124"/>
            <a:ext cx="569684" cy="568963"/>
          </a:xfrm>
          <a:prstGeom prst="rect">
            <a:avLst/>
          </a:prstGeom>
          <a:noFill/>
          <a:ln>
            <a:noFill/>
          </a:ln>
        </p:spPr>
      </p:pic>
      <p:pic>
        <p:nvPicPr>
          <p:cNvPr id="835" name="Google Shape;835;g2d78d539cc8_0_41"/>
          <p:cNvPicPr preferRelativeResize="0"/>
          <p:nvPr/>
        </p:nvPicPr>
        <p:blipFill>
          <a:blip r:embed="rId55">
            <a:alphaModFix/>
          </a:blip>
          <a:stretch>
            <a:fillRect/>
          </a:stretch>
        </p:blipFill>
        <p:spPr>
          <a:xfrm>
            <a:off x="8815975" y="3163109"/>
            <a:ext cx="298995" cy="495835"/>
          </a:xfrm>
          <a:prstGeom prst="rect">
            <a:avLst/>
          </a:prstGeom>
          <a:noFill/>
          <a:ln>
            <a:noFill/>
          </a:ln>
        </p:spPr>
      </p:pic>
      <p:pic>
        <p:nvPicPr>
          <p:cNvPr id="836" name="Google Shape;836;g2d78d539cc8_0_41"/>
          <p:cNvPicPr preferRelativeResize="0"/>
          <p:nvPr/>
        </p:nvPicPr>
        <p:blipFill>
          <a:blip r:embed="rId56">
            <a:alphaModFix/>
          </a:blip>
          <a:stretch>
            <a:fillRect/>
          </a:stretch>
        </p:blipFill>
        <p:spPr>
          <a:xfrm>
            <a:off x="8805657" y="5615542"/>
            <a:ext cx="474230" cy="492138"/>
          </a:xfrm>
          <a:prstGeom prst="rect">
            <a:avLst/>
          </a:prstGeom>
          <a:noFill/>
          <a:ln>
            <a:noFill/>
          </a:ln>
        </p:spPr>
      </p:pic>
      <p:pic>
        <p:nvPicPr>
          <p:cNvPr id="837" name="Google Shape;837;g2d78d539cc8_0_41"/>
          <p:cNvPicPr preferRelativeResize="0"/>
          <p:nvPr/>
        </p:nvPicPr>
        <p:blipFill>
          <a:blip r:embed="rId57">
            <a:alphaModFix/>
          </a:blip>
          <a:stretch>
            <a:fillRect/>
          </a:stretch>
        </p:blipFill>
        <p:spPr>
          <a:xfrm>
            <a:off x="8170662" y="5631660"/>
            <a:ext cx="377522" cy="459902"/>
          </a:xfrm>
          <a:prstGeom prst="rect">
            <a:avLst/>
          </a:prstGeom>
          <a:noFill/>
          <a:ln>
            <a:noFill/>
          </a:ln>
        </p:spPr>
      </p:pic>
      <p:pic>
        <p:nvPicPr>
          <p:cNvPr id="838" name="Google Shape;838;g2d78d539cc8_0_41"/>
          <p:cNvPicPr preferRelativeResize="0"/>
          <p:nvPr/>
        </p:nvPicPr>
        <p:blipFill>
          <a:blip r:embed="rId58">
            <a:alphaModFix/>
          </a:blip>
          <a:stretch>
            <a:fillRect/>
          </a:stretch>
        </p:blipFill>
        <p:spPr>
          <a:xfrm>
            <a:off x="7415175" y="5603722"/>
            <a:ext cx="498017" cy="515778"/>
          </a:xfrm>
          <a:prstGeom prst="rect">
            <a:avLst/>
          </a:prstGeom>
          <a:noFill/>
          <a:ln>
            <a:noFill/>
          </a:ln>
        </p:spPr>
      </p:pic>
      <p:pic>
        <p:nvPicPr>
          <p:cNvPr id="839" name="Google Shape;839;g2d78d539cc8_0_41"/>
          <p:cNvPicPr preferRelativeResize="0"/>
          <p:nvPr/>
        </p:nvPicPr>
        <p:blipFill>
          <a:blip r:embed="rId59">
            <a:alphaModFix/>
          </a:blip>
          <a:stretch>
            <a:fillRect/>
          </a:stretch>
        </p:blipFill>
        <p:spPr>
          <a:xfrm>
            <a:off x="6464251" y="5615095"/>
            <a:ext cx="686605" cy="447090"/>
          </a:xfrm>
          <a:prstGeom prst="rect">
            <a:avLst/>
          </a:prstGeom>
          <a:noFill/>
          <a:ln>
            <a:noFill/>
          </a:ln>
        </p:spPr>
      </p:pic>
      <p:pic>
        <p:nvPicPr>
          <p:cNvPr id="840" name="Google Shape;840;g2d78d539cc8_0_41"/>
          <p:cNvPicPr preferRelativeResize="0"/>
          <p:nvPr/>
        </p:nvPicPr>
        <p:blipFill>
          <a:blip r:embed="rId60">
            <a:alphaModFix/>
          </a:blip>
          <a:stretch>
            <a:fillRect/>
          </a:stretch>
        </p:blipFill>
        <p:spPr>
          <a:xfrm>
            <a:off x="9427678" y="2434640"/>
            <a:ext cx="554817" cy="336956"/>
          </a:xfrm>
          <a:prstGeom prst="rect">
            <a:avLst/>
          </a:prstGeom>
          <a:noFill/>
          <a:ln>
            <a:noFill/>
          </a:ln>
        </p:spPr>
      </p:pic>
      <p:pic>
        <p:nvPicPr>
          <p:cNvPr id="841" name="Google Shape;841;g2d78d539cc8_0_41"/>
          <p:cNvPicPr preferRelativeResize="0"/>
          <p:nvPr/>
        </p:nvPicPr>
        <p:blipFill>
          <a:blip r:embed="rId61">
            <a:alphaModFix/>
          </a:blip>
          <a:stretch>
            <a:fillRect/>
          </a:stretch>
        </p:blipFill>
        <p:spPr>
          <a:xfrm>
            <a:off x="9499209" y="3121934"/>
            <a:ext cx="411755" cy="442254"/>
          </a:xfrm>
          <a:prstGeom prst="rect">
            <a:avLst/>
          </a:prstGeom>
          <a:noFill/>
          <a:ln>
            <a:noFill/>
          </a:ln>
        </p:spPr>
      </p:pic>
      <p:pic>
        <p:nvPicPr>
          <p:cNvPr id="842" name="Google Shape;842;g2d78d539cc8_0_41"/>
          <p:cNvPicPr preferRelativeResize="0"/>
          <p:nvPr/>
        </p:nvPicPr>
        <p:blipFill>
          <a:blip r:embed="rId62">
            <a:alphaModFix/>
          </a:blip>
          <a:stretch>
            <a:fillRect/>
          </a:stretch>
        </p:blipFill>
        <p:spPr>
          <a:xfrm>
            <a:off x="9505019" y="4778421"/>
            <a:ext cx="400136" cy="466219"/>
          </a:xfrm>
          <a:prstGeom prst="rect">
            <a:avLst/>
          </a:prstGeom>
          <a:noFill/>
          <a:ln>
            <a:noFill/>
          </a:ln>
        </p:spPr>
      </p:pic>
      <p:pic>
        <p:nvPicPr>
          <p:cNvPr id="843" name="Google Shape;843;g2d78d539cc8_0_41"/>
          <p:cNvPicPr preferRelativeResize="0"/>
          <p:nvPr/>
        </p:nvPicPr>
        <p:blipFill>
          <a:blip r:embed="rId63">
            <a:alphaModFix/>
          </a:blip>
          <a:stretch>
            <a:fillRect/>
          </a:stretch>
        </p:blipFill>
        <p:spPr>
          <a:xfrm>
            <a:off x="9519362" y="3914506"/>
            <a:ext cx="504495" cy="522864"/>
          </a:xfrm>
          <a:prstGeom prst="rect">
            <a:avLst/>
          </a:prstGeom>
          <a:noFill/>
          <a:ln>
            <a:noFill/>
          </a:ln>
        </p:spPr>
      </p:pic>
      <p:pic>
        <p:nvPicPr>
          <p:cNvPr id="844" name="Google Shape;844;g2d78d539cc8_0_41"/>
          <p:cNvPicPr preferRelativeResize="0"/>
          <p:nvPr/>
        </p:nvPicPr>
        <p:blipFill>
          <a:blip r:embed="rId64">
            <a:alphaModFix/>
          </a:blip>
          <a:stretch>
            <a:fillRect/>
          </a:stretch>
        </p:blipFill>
        <p:spPr>
          <a:xfrm>
            <a:off x="9604763" y="5637213"/>
            <a:ext cx="364552" cy="484374"/>
          </a:xfrm>
          <a:prstGeom prst="rect">
            <a:avLst/>
          </a:prstGeom>
          <a:noFill/>
          <a:ln>
            <a:noFill/>
          </a:ln>
        </p:spPr>
      </p:pic>
      <p:pic>
        <p:nvPicPr>
          <p:cNvPr id="845" name="Google Shape;845;g2d78d539cc8_0_41"/>
          <p:cNvPicPr preferRelativeResize="0"/>
          <p:nvPr/>
        </p:nvPicPr>
        <p:blipFill>
          <a:blip r:embed="rId65">
            <a:alphaModFix/>
          </a:blip>
          <a:stretch>
            <a:fillRect/>
          </a:stretch>
        </p:blipFill>
        <p:spPr>
          <a:xfrm>
            <a:off x="10233653" y="5637435"/>
            <a:ext cx="616048" cy="416747"/>
          </a:xfrm>
          <a:prstGeom prst="rect">
            <a:avLst/>
          </a:prstGeom>
          <a:noFill/>
          <a:ln>
            <a:noFill/>
          </a:ln>
        </p:spPr>
      </p:pic>
      <p:pic>
        <p:nvPicPr>
          <p:cNvPr id="846" name="Google Shape;846;g2d78d539cc8_0_41"/>
          <p:cNvPicPr preferRelativeResize="0"/>
          <p:nvPr/>
        </p:nvPicPr>
        <p:blipFill>
          <a:blip r:embed="rId66">
            <a:alphaModFix/>
          </a:blip>
          <a:stretch>
            <a:fillRect/>
          </a:stretch>
        </p:blipFill>
        <p:spPr>
          <a:xfrm>
            <a:off x="10251283" y="3907219"/>
            <a:ext cx="519562" cy="537456"/>
          </a:xfrm>
          <a:prstGeom prst="rect">
            <a:avLst/>
          </a:prstGeom>
          <a:noFill/>
          <a:ln>
            <a:noFill/>
          </a:ln>
        </p:spPr>
      </p:pic>
      <p:pic>
        <p:nvPicPr>
          <p:cNvPr id="847" name="Google Shape;847;g2d78d539cc8_0_41"/>
          <p:cNvPicPr preferRelativeResize="0"/>
          <p:nvPr/>
        </p:nvPicPr>
        <p:blipFill>
          <a:blip r:embed="rId67">
            <a:alphaModFix/>
          </a:blip>
          <a:stretch>
            <a:fillRect/>
          </a:stretch>
        </p:blipFill>
        <p:spPr>
          <a:xfrm>
            <a:off x="10272194" y="2312027"/>
            <a:ext cx="477739" cy="494158"/>
          </a:xfrm>
          <a:prstGeom prst="rect">
            <a:avLst/>
          </a:prstGeom>
          <a:noFill/>
          <a:ln>
            <a:noFill/>
          </a:ln>
        </p:spPr>
      </p:pic>
      <p:pic>
        <p:nvPicPr>
          <p:cNvPr id="848" name="Google Shape;848;g2d78d539cc8_0_41"/>
          <p:cNvPicPr preferRelativeResize="0"/>
          <p:nvPr/>
        </p:nvPicPr>
        <p:blipFill>
          <a:blip r:embed="rId68">
            <a:alphaModFix/>
          </a:blip>
          <a:stretch>
            <a:fillRect/>
          </a:stretch>
        </p:blipFill>
        <p:spPr>
          <a:xfrm>
            <a:off x="10253533" y="3091261"/>
            <a:ext cx="515063" cy="482215"/>
          </a:xfrm>
          <a:prstGeom prst="rect">
            <a:avLst/>
          </a:prstGeom>
          <a:noFill/>
          <a:ln>
            <a:noFill/>
          </a:ln>
        </p:spPr>
      </p:pic>
      <p:pic>
        <p:nvPicPr>
          <p:cNvPr id="849" name="Google Shape;849;g2d78d539cc8_0_41"/>
          <p:cNvPicPr preferRelativeResize="0"/>
          <p:nvPr/>
        </p:nvPicPr>
        <p:blipFill>
          <a:blip r:embed="rId27">
            <a:alphaModFix/>
          </a:blip>
          <a:stretch>
            <a:fillRect/>
          </a:stretch>
        </p:blipFill>
        <p:spPr>
          <a:xfrm>
            <a:off x="10289289" y="4833711"/>
            <a:ext cx="515058" cy="4146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g2d78d539cc8_0_15"/>
          <p:cNvSpPr txBox="1"/>
          <p:nvPr/>
        </p:nvSpPr>
        <p:spPr>
          <a:xfrm>
            <a:off x="787400" y="1324038"/>
            <a:ext cx="5032500" cy="3417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US" sz="4000" b="1">
                <a:solidFill>
                  <a:srgbClr val="09103D"/>
                </a:solidFill>
                <a:latin typeface="DM Sans"/>
                <a:ea typeface="DM Sans"/>
                <a:cs typeface="DM Sans"/>
                <a:sym typeface="DM Sans"/>
              </a:rPr>
              <a:t>Want to know more?</a:t>
            </a:r>
            <a:endParaRPr sz="4000" b="1">
              <a:solidFill>
                <a:srgbClr val="09103D"/>
              </a:solidFill>
              <a:latin typeface="DM Sans"/>
              <a:ea typeface="DM Sans"/>
              <a:cs typeface="DM Sans"/>
              <a:sym typeface="DM Sans"/>
            </a:endParaRPr>
          </a:p>
          <a:p>
            <a:pPr marL="0" lvl="0" indent="0" algn="l" rtl="0">
              <a:lnSpc>
                <a:spcPct val="100000"/>
              </a:lnSpc>
              <a:spcBef>
                <a:spcPts val="1200"/>
              </a:spcBef>
              <a:spcAft>
                <a:spcPts val="1200"/>
              </a:spcAft>
              <a:buNone/>
            </a:pPr>
            <a:r>
              <a:rPr lang="en-US" sz="4000">
                <a:solidFill>
                  <a:srgbClr val="09103D"/>
                </a:solidFill>
                <a:latin typeface="DM Sans"/>
                <a:ea typeface="DM Sans"/>
                <a:cs typeface="DM Sans"/>
                <a:sym typeface="DM Sans"/>
              </a:rPr>
              <a:t>We’re here to answer all your questions!</a:t>
            </a:r>
            <a:endParaRPr sz="4000">
              <a:solidFill>
                <a:srgbClr val="09103D"/>
              </a:solidFill>
              <a:latin typeface="DM Sans"/>
              <a:ea typeface="DM Sans"/>
              <a:cs typeface="DM Sans"/>
              <a:sym typeface="DM Sans"/>
            </a:endParaRPr>
          </a:p>
        </p:txBody>
      </p:sp>
      <p:sp>
        <p:nvSpPr>
          <p:cNvPr id="856" name="Google Shape;856;g2d78d539cc8_0_15"/>
          <p:cNvSpPr txBox="1"/>
          <p:nvPr/>
        </p:nvSpPr>
        <p:spPr>
          <a:xfrm>
            <a:off x="7919275" y="2011725"/>
            <a:ext cx="3120300" cy="26475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1500">
                <a:solidFill>
                  <a:srgbClr val="09103D"/>
                </a:solidFill>
                <a:latin typeface="DM Sans"/>
                <a:ea typeface="DM Sans"/>
                <a:cs typeface="DM Sans"/>
                <a:sym typeface="DM Sans"/>
              </a:rPr>
              <a:t>EMEA Office</a:t>
            </a:r>
            <a:endParaRPr sz="1500">
              <a:solidFill>
                <a:srgbClr val="09103D"/>
              </a:solidFill>
              <a:latin typeface="DM Sans"/>
              <a:ea typeface="DM Sans"/>
              <a:cs typeface="DM Sans"/>
              <a:sym typeface="DM Sans"/>
            </a:endParaRPr>
          </a:p>
          <a:p>
            <a:pPr marL="0" lvl="0" indent="0" algn="l" rtl="0">
              <a:spcBef>
                <a:spcPts val="1200"/>
              </a:spcBef>
              <a:spcAft>
                <a:spcPts val="0"/>
              </a:spcAft>
              <a:buNone/>
            </a:pPr>
            <a:r>
              <a:rPr lang="en-US" sz="1500">
                <a:solidFill>
                  <a:srgbClr val="09103D"/>
                </a:solidFill>
                <a:latin typeface="DM Sans"/>
                <a:ea typeface="DM Sans"/>
                <a:cs typeface="DM Sans"/>
                <a:sym typeface="DM Sans"/>
              </a:rPr>
              <a:t>Groenenborgerlaan 16 2610 Antwerpen Belgium</a:t>
            </a:r>
            <a:endParaRPr sz="1500">
              <a:solidFill>
                <a:srgbClr val="09103D"/>
              </a:solidFill>
              <a:latin typeface="DM Sans"/>
              <a:ea typeface="DM Sans"/>
              <a:cs typeface="DM Sans"/>
              <a:sym typeface="DM Sans"/>
            </a:endParaRPr>
          </a:p>
          <a:p>
            <a:pPr marL="0" lvl="0" indent="0" algn="l" rtl="0">
              <a:spcBef>
                <a:spcPts val="1200"/>
              </a:spcBef>
              <a:spcAft>
                <a:spcPts val="0"/>
              </a:spcAft>
              <a:buNone/>
            </a:pPr>
            <a:r>
              <a:rPr lang="en-US" sz="1500">
                <a:solidFill>
                  <a:srgbClr val="09103D"/>
                </a:solidFill>
                <a:latin typeface="DM Sans"/>
                <a:ea typeface="DM Sans"/>
                <a:cs typeface="DM Sans"/>
                <a:sym typeface="DM Sans"/>
              </a:rPr>
              <a:t>US Office</a:t>
            </a:r>
            <a:endParaRPr sz="1500">
              <a:solidFill>
                <a:srgbClr val="09103D"/>
              </a:solidFill>
              <a:latin typeface="DM Sans"/>
              <a:ea typeface="DM Sans"/>
              <a:cs typeface="DM Sans"/>
              <a:sym typeface="DM Sans"/>
            </a:endParaRPr>
          </a:p>
          <a:p>
            <a:pPr marL="0" lvl="0" indent="0" algn="l" rtl="0">
              <a:spcBef>
                <a:spcPts val="1200"/>
              </a:spcBef>
              <a:spcAft>
                <a:spcPts val="0"/>
              </a:spcAft>
              <a:buNone/>
            </a:pPr>
            <a:r>
              <a:rPr lang="en-US" sz="1500">
                <a:solidFill>
                  <a:srgbClr val="09103D"/>
                </a:solidFill>
                <a:latin typeface="DM Sans"/>
                <a:ea typeface="DM Sans"/>
                <a:cs typeface="DM Sans"/>
                <a:sym typeface="DM Sans"/>
              </a:rPr>
              <a:t>Scilife Inc.</a:t>
            </a:r>
            <a:br>
              <a:rPr lang="en-US" sz="1500">
                <a:solidFill>
                  <a:srgbClr val="09103D"/>
                </a:solidFill>
                <a:latin typeface="DM Sans"/>
                <a:ea typeface="DM Sans"/>
                <a:cs typeface="DM Sans"/>
                <a:sym typeface="DM Sans"/>
              </a:rPr>
            </a:br>
            <a:r>
              <a:rPr lang="en-US" sz="1500">
                <a:solidFill>
                  <a:srgbClr val="09103D"/>
                </a:solidFill>
                <a:latin typeface="DM Sans"/>
                <a:ea typeface="DM Sans"/>
                <a:cs typeface="DM Sans"/>
                <a:sym typeface="DM Sans"/>
              </a:rPr>
              <a:t>228 E 45th St. RM 9E New York, NY 10017</a:t>
            </a:r>
            <a:endParaRPr sz="1500">
              <a:solidFill>
                <a:srgbClr val="09103D"/>
              </a:solidFill>
              <a:latin typeface="DM Sans"/>
              <a:ea typeface="DM Sans"/>
              <a:cs typeface="DM Sans"/>
              <a:sym typeface="DM Sans"/>
            </a:endParaRPr>
          </a:p>
          <a:p>
            <a:pPr marL="0" lvl="0" indent="0" algn="l" rtl="0">
              <a:spcBef>
                <a:spcPts val="1200"/>
              </a:spcBef>
              <a:spcAft>
                <a:spcPts val="1200"/>
              </a:spcAft>
              <a:buNone/>
            </a:pPr>
            <a:r>
              <a:rPr lang="en-US" sz="1500" b="1">
                <a:solidFill>
                  <a:srgbClr val="09103D"/>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scilife.io</a:t>
            </a:r>
            <a:endParaRPr sz="1500" b="1">
              <a:solidFill>
                <a:srgbClr val="09103D"/>
              </a:solidFill>
              <a:latin typeface="DM Sans"/>
              <a:ea typeface="DM Sans"/>
              <a:cs typeface="DM Sans"/>
              <a:sym typeface="DM Sans"/>
            </a:endParaRPr>
          </a:p>
        </p:txBody>
      </p:sp>
      <p:sp>
        <p:nvSpPr>
          <p:cNvPr id="857" name="Google Shape;857;g2d78d539cc8_0_15">
            <a:hlinkClick r:id="rId4"/>
          </p:cNvPr>
          <p:cNvSpPr/>
          <p:nvPr/>
        </p:nvSpPr>
        <p:spPr>
          <a:xfrm>
            <a:off x="927500" y="5049750"/>
            <a:ext cx="1876200" cy="484200"/>
          </a:xfrm>
          <a:prstGeom prst="roundRect">
            <a:avLst>
              <a:gd name="adj" fmla="val 5821"/>
            </a:avLst>
          </a:prstGeom>
          <a:solidFill>
            <a:srgbClr val="0910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Let’s talk </a:t>
            </a:r>
            <a:r>
              <a:rPr lang="en-US" sz="1700" b="1">
                <a:solidFill>
                  <a:schemeClr val="lt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&gt;</a:t>
            </a:r>
            <a:r>
              <a:rPr lang="en-US" sz="1700" b="1">
                <a:solidFill>
                  <a:schemeClr val="lt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&gt;&gt;</a:t>
            </a:r>
            <a:endParaRPr sz="1700" b="1">
              <a:solidFill>
                <a:schemeClr val="lt1"/>
              </a:solidFill>
              <a:latin typeface="DM Sans"/>
              <a:ea typeface="DM Sans"/>
              <a:cs typeface="DM Sans"/>
              <a:sym typeface="DM Sans"/>
            </a:endParaRPr>
          </a:p>
        </p:txBody>
      </p:sp>
      <p:cxnSp>
        <p:nvCxnSpPr>
          <p:cNvPr id="858" name="Google Shape;858;g2d78d539cc8_0_15"/>
          <p:cNvCxnSpPr/>
          <p:nvPr/>
        </p:nvCxnSpPr>
        <p:spPr>
          <a:xfrm rot="10800000">
            <a:off x="7442675" y="1545925"/>
            <a:ext cx="0" cy="5412600"/>
          </a:xfrm>
          <a:prstGeom prst="straightConnector1">
            <a:avLst/>
          </a:prstGeom>
          <a:noFill/>
          <a:ln w="28575" cap="flat" cmpd="sng">
            <a:solidFill>
              <a:schemeClr val="lt1"/>
            </a:solidFill>
            <a:prstDash val="solid"/>
            <a:round/>
            <a:headEnd type="none" w="med" len="med"/>
            <a:tailEnd type="none" w="med" len="med"/>
          </a:ln>
        </p:spPr>
      </p:cxnSp>
      <p:cxnSp>
        <p:nvCxnSpPr>
          <p:cNvPr id="859" name="Google Shape;859;g2d78d539cc8_0_15"/>
          <p:cNvCxnSpPr/>
          <p:nvPr/>
        </p:nvCxnSpPr>
        <p:spPr>
          <a:xfrm rot="10800000">
            <a:off x="7442650" y="1545925"/>
            <a:ext cx="47589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g2d78d539cc8_0_27"/>
          <p:cNvPicPr preferRelativeResize="0"/>
          <p:nvPr/>
        </p:nvPicPr>
        <p:blipFill>
          <a:blip r:embed="rId3">
            <a:alphaModFix/>
          </a:blip>
          <a:stretch>
            <a:fillRect/>
          </a:stretch>
        </p:blipFill>
        <p:spPr>
          <a:xfrm>
            <a:off x="5510047" y="3256634"/>
            <a:ext cx="1171902" cy="34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d7861f38ab_0_29"/>
          <p:cNvSpPr txBox="1"/>
          <p:nvPr/>
        </p:nvSpPr>
        <p:spPr>
          <a:xfrm rot="-5400000">
            <a:off x="-1306500" y="2953050"/>
            <a:ext cx="4288800" cy="951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9103D"/>
                </a:solidFill>
                <a:latin typeface="DM Sans"/>
                <a:ea typeface="DM Sans"/>
                <a:cs typeface="DM Sans"/>
                <a:sym typeface="DM Sans"/>
              </a:rPr>
              <a:t>Our Agenda</a:t>
            </a:r>
            <a:endParaRPr sz="3500" b="0" i="0" u="none" strike="noStrike" cap="none">
              <a:solidFill>
                <a:srgbClr val="09103D"/>
              </a:solidFill>
              <a:latin typeface="DM Sans"/>
              <a:ea typeface="DM Sans"/>
              <a:cs typeface="DM Sans"/>
              <a:sym typeface="DM Sans"/>
            </a:endParaRPr>
          </a:p>
        </p:txBody>
      </p:sp>
      <p:sp>
        <p:nvSpPr>
          <p:cNvPr id="408" name="Google Shape;408;g2d7861f38ab_0_29"/>
          <p:cNvSpPr/>
          <p:nvPr/>
        </p:nvSpPr>
        <p:spPr>
          <a:xfrm>
            <a:off x="2246863" y="150257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9103D"/>
                </a:solidFill>
                <a:latin typeface="DM Sans"/>
                <a:ea typeface="DM Sans"/>
                <a:cs typeface="DM Sans"/>
                <a:sym typeface="DM Sans"/>
              </a:rPr>
              <a:t>Executive </a:t>
            </a:r>
            <a:r>
              <a:rPr lang="en-US" sz="1800">
                <a:solidFill>
                  <a:srgbClr val="09103D"/>
                </a:solidFill>
                <a:latin typeface="DM Sans"/>
                <a:ea typeface="DM Sans"/>
                <a:cs typeface="DM Sans"/>
                <a:sym typeface="DM Sans"/>
              </a:rPr>
              <a:t>s</a:t>
            </a:r>
            <a:r>
              <a:rPr lang="en-US" sz="1800" b="0" i="0" u="none" strike="noStrike" cap="none">
                <a:solidFill>
                  <a:srgbClr val="09103D"/>
                </a:solidFill>
                <a:latin typeface="DM Sans"/>
                <a:ea typeface="DM Sans"/>
                <a:cs typeface="DM Sans"/>
                <a:sym typeface="DM Sans"/>
              </a:rPr>
              <a:t>ummary</a:t>
            </a:r>
            <a:endParaRPr sz="1800" b="0" i="0" u="none" strike="noStrike" cap="none">
              <a:solidFill>
                <a:srgbClr val="09103D"/>
              </a:solidFill>
              <a:latin typeface="DM Sans"/>
              <a:ea typeface="DM Sans"/>
              <a:cs typeface="DM Sans"/>
              <a:sym typeface="DM Sans"/>
            </a:endParaRPr>
          </a:p>
        </p:txBody>
      </p:sp>
      <p:sp>
        <p:nvSpPr>
          <p:cNvPr id="409" name="Google Shape;409;g2d7861f38ab_0_29"/>
          <p:cNvSpPr/>
          <p:nvPr/>
        </p:nvSpPr>
        <p:spPr>
          <a:xfrm>
            <a:off x="2246863" y="221162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Problem statement</a:t>
            </a:r>
            <a:r>
              <a:rPr lang="en-US" sz="1800" b="0" i="0" u="none" strike="noStrike" cap="none">
                <a:solidFill>
                  <a:srgbClr val="09103D"/>
                </a:solidFill>
                <a:latin typeface="DM Sans"/>
                <a:ea typeface="DM Sans"/>
                <a:cs typeface="DM Sans"/>
                <a:sym typeface="DM Sans"/>
              </a:rPr>
              <a:t> </a:t>
            </a:r>
            <a:endParaRPr sz="1800" b="0" i="0" u="none" strike="noStrike" cap="none">
              <a:solidFill>
                <a:srgbClr val="09103D"/>
              </a:solidFill>
              <a:latin typeface="DM Sans"/>
              <a:ea typeface="DM Sans"/>
              <a:cs typeface="DM Sans"/>
              <a:sym typeface="DM Sans"/>
            </a:endParaRPr>
          </a:p>
        </p:txBody>
      </p:sp>
      <p:sp>
        <p:nvSpPr>
          <p:cNvPr id="410" name="Google Shape;410;g2d7861f38ab_0_29"/>
          <p:cNvSpPr/>
          <p:nvPr/>
        </p:nvSpPr>
        <p:spPr>
          <a:xfrm>
            <a:off x="2246863" y="2909050"/>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Current challenges</a:t>
            </a:r>
            <a:endParaRPr sz="1800">
              <a:solidFill>
                <a:srgbClr val="09103D"/>
              </a:solidFill>
              <a:latin typeface="DM Sans"/>
              <a:ea typeface="DM Sans"/>
              <a:cs typeface="DM Sans"/>
              <a:sym typeface="DM Sans"/>
            </a:endParaRPr>
          </a:p>
        </p:txBody>
      </p:sp>
      <p:sp>
        <p:nvSpPr>
          <p:cNvPr id="411" name="Google Shape;411;g2d7861f38ab_0_29"/>
          <p:cNvSpPr/>
          <p:nvPr/>
        </p:nvSpPr>
        <p:spPr>
          <a:xfrm>
            <a:off x="2246863" y="3618100"/>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Proposed eQMS solution</a:t>
            </a:r>
            <a:r>
              <a:rPr lang="en-US" sz="1800" b="0" i="0" u="none" strike="noStrike" cap="none">
                <a:solidFill>
                  <a:srgbClr val="09103D"/>
                </a:solidFill>
                <a:latin typeface="DM Sans"/>
                <a:ea typeface="DM Sans"/>
                <a:cs typeface="DM Sans"/>
                <a:sym typeface="DM Sans"/>
              </a:rPr>
              <a:t> </a:t>
            </a:r>
            <a:endParaRPr sz="1800" b="0" i="0" u="none" strike="noStrike" cap="none">
              <a:solidFill>
                <a:srgbClr val="09103D"/>
              </a:solidFill>
              <a:latin typeface="DM Sans"/>
              <a:ea typeface="DM Sans"/>
              <a:cs typeface="DM Sans"/>
              <a:sym typeface="DM Sans"/>
            </a:endParaRPr>
          </a:p>
        </p:txBody>
      </p:sp>
      <p:sp>
        <p:nvSpPr>
          <p:cNvPr id="412" name="Google Shape;412;g2d7861f38ab_0_29"/>
          <p:cNvSpPr/>
          <p:nvPr/>
        </p:nvSpPr>
        <p:spPr>
          <a:xfrm>
            <a:off x="2246863" y="430257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Strategic value of eQMS </a:t>
            </a:r>
            <a:endParaRPr sz="1800" b="0" i="0" u="none" strike="noStrike" cap="none">
              <a:solidFill>
                <a:srgbClr val="09103D"/>
              </a:solidFill>
              <a:latin typeface="DM Sans"/>
              <a:ea typeface="DM Sans"/>
              <a:cs typeface="DM Sans"/>
              <a:sym typeface="DM Sans"/>
            </a:endParaRPr>
          </a:p>
        </p:txBody>
      </p:sp>
      <p:sp>
        <p:nvSpPr>
          <p:cNvPr id="413" name="Google Shape;413;g2d7861f38ab_0_29"/>
          <p:cNvSpPr/>
          <p:nvPr/>
        </p:nvSpPr>
        <p:spPr>
          <a:xfrm>
            <a:off x="2246863" y="501162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ROI and cost-benefit analysis</a:t>
            </a:r>
            <a:endParaRPr sz="1800" b="0" i="0" u="none" strike="noStrike" cap="none">
              <a:solidFill>
                <a:srgbClr val="09103D"/>
              </a:solidFill>
              <a:latin typeface="DM Sans"/>
              <a:ea typeface="DM Sans"/>
              <a:cs typeface="DM Sans"/>
              <a:sym typeface="DM Sans"/>
            </a:endParaRPr>
          </a:p>
        </p:txBody>
      </p:sp>
      <p:cxnSp>
        <p:nvCxnSpPr>
          <p:cNvPr id="414" name="Google Shape;414;g2d7861f38ab_0_29"/>
          <p:cNvCxnSpPr/>
          <p:nvPr/>
        </p:nvCxnSpPr>
        <p:spPr>
          <a:xfrm>
            <a:off x="1345425" y="1849600"/>
            <a:ext cx="891300" cy="0"/>
          </a:xfrm>
          <a:prstGeom prst="straightConnector1">
            <a:avLst/>
          </a:prstGeom>
          <a:noFill/>
          <a:ln w="9525" cap="flat" cmpd="sng">
            <a:solidFill>
              <a:schemeClr val="dk2"/>
            </a:solidFill>
            <a:prstDash val="solid"/>
            <a:round/>
            <a:headEnd type="none" w="sm" len="sm"/>
            <a:tailEnd type="none" w="sm" len="sm"/>
          </a:ln>
        </p:spPr>
      </p:cxnSp>
      <p:cxnSp>
        <p:nvCxnSpPr>
          <p:cNvPr id="415" name="Google Shape;415;g2d7861f38ab_0_29"/>
          <p:cNvCxnSpPr/>
          <p:nvPr/>
        </p:nvCxnSpPr>
        <p:spPr>
          <a:xfrm>
            <a:off x="1345425" y="2545675"/>
            <a:ext cx="891300" cy="0"/>
          </a:xfrm>
          <a:prstGeom prst="straightConnector1">
            <a:avLst/>
          </a:prstGeom>
          <a:noFill/>
          <a:ln w="9525" cap="flat" cmpd="sng">
            <a:solidFill>
              <a:schemeClr val="dk2"/>
            </a:solidFill>
            <a:prstDash val="solid"/>
            <a:round/>
            <a:headEnd type="none" w="sm" len="sm"/>
            <a:tailEnd type="none" w="sm" len="sm"/>
          </a:ln>
        </p:spPr>
      </p:cxnSp>
      <p:cxnSp>
        <p:nvCxnSpPr>
          <p:cNvPr id="416" name="Google Shape;416;g2d7861f38ab_0_29"/>
          <p:cNvCxnSpPr/>
          <p:nvPr/>
        </p:nvCxnSpPr>
        <p:spPr>
          <a:xfrm>
            <a:off x="1345425" y="3243225"/>
            <a:ext cx="891300" cy="0"/>
          </a:xfrm>
          <a:prstGeom prst="straightConnector1">
            <a:avLst/>
          </a:prstGeom>
          <a:noFill/>
          <a:ln w="9525" cap="flat" cmpd="sng">
            <a:solidFill>
              <a:schemeClr val="dk2"/>
            </a:solidFill>
            <a:prstDash val="solid"/>
            <a:round/>
            <a:headEnd type="none" w="sm" len="sm"/>
            <a:tailEnd type="none" w="sm" len="sm"/>
          </a:ln>
        </p:spPr>
      </p:cxnSp>
      <p:cxnSp>
        <p:nvCxnSpPr>
          <p:cNvPr id="417" name="Google Shape;417;g2d7861f38ab_0_29"/>
          <p:cNvCxnSpPr/>
          <p:nvPr/>
        </p:nvCxnSpPr>
        <p:spPr>
          <a:xfrm>
            <a:off x="1345425" y="3943600"/>
            <a:ext cx="891300" cy="0"/>
          </a:xfrm>
          <a:prstGeom prst="straightConnector1">
            <a:avLst/>
          </a:prstGeom>
          <a:noFill/>
          <a:ln w="9525" cap="flat" cmpd="sng">
            <a:solidFill>
              <a:schemeClr val="dk2"/>
            </a:solidFill>
            <a:prstDash val="solid"/>
            <a:round/>
            <a:headEnd type="none" w="sm" len="sm"/>
            <a:tailEnd type="none" w="sm" len="sm"/>
          </a:ln>
        </p:spPr>
      </p:cxnSp>
      <p:cxnSp>
        <p:nvCxnSpPr>
          <p:cNvPr id="418" name="Google Shape;418;g2d7861f38ab_0_29"/>
          <p:cNvCxnSpPr/>
          <p:nvPr/>
        </p:nvCxnSpPr>
        <p:spPr>
          <a:xfrm>
            <a:off x="1345425" y="4629950"/>
            <a:ext cx="891300" cy="0"/>
          </a:xfrm>
          <a:prstGeom prst="straightConnector1">
            <a:avLst/>
          </a:prstGeom>
          <a:noFill/>
          <a:ln w="9525" cap="flat" cmpd="sng">
            <a:solidFill>
              <a:schemeClr val="dk2"/>
            </a:solidFill>
            <a:prstDash val="solid"/>
            <a:round/>
            <a:headEnd type="none" w="sm" len="sm"/>
            <a:tailEnd type="none" w="sm" len="sm"/>
          </a:ln>
        </p:spPr>
      </p:cxnSp>
      <p:cxnSp>
        <p:nvCxnSpPr>
          <p:cNvPr id="419" name="Google Shape;419;g2d7861f38ab_0_29"/>
          <p:cNvCxnSpPr/>
          <p:nvPr/>
        </p:nvCxnSpPr>
        <p:spPr>
          <a:xfrm>
            <a:off x="1345425" y="5330325"/>
            <a:ext cx="891300" cy="0"/>
          </a:xfrm>
          <a:prstGeom prst="straightConnector1">
            <a:avLst/>
          </a:prstGeom>
          <a:noFill/>
          <a:ln w="9525" cap="flat" cmpd="sng">
            <a:solidFill>
              <a:schemeClr val="dk2"/>
            </a:solidFill>
            <a:prstDash val="solid"/>
            <a:round/>
            <a:headEnd type="none" w="sm" len="sm"/>
            <a:tailEnd type="none" w="sm" len="sm"/>
          </a:ln>
        </p:spPr>
      </p:cxnSp>
      <p:sp>
        <p:nvSpPr>
          <p:cNvPr id="420" name="Google Shape;420;g2d7861f38ab_0_29"/>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23a520d3e1_0_146"/>
          <p:cNvSpPr txBox="1"/>
          <p:nvPr/>
        </p:nvSpPr>
        <p:spPr>
          <a:xfrm rot="-5400000">
            <a:off x="-1306500" y="2953050"/>
            <a:ext cx="4288800" cy="951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9103D"/>
                </a:solidFill>
                <a:latin typeface="DM Sans"/>
                <a:ea typeface="DM Sans"/>
                <a:cs typeface="DM Sans"/>
                <a:sym typeface="DM Sans"/>
              </a:rPr>
              <a:t>Our Agenda</a:t>
            </a:r>
            <a:endParaRPr sz="3500" b="0" i="0" u="none" strike="noStrike" cap="none">
              <a:solidFill>
                <a:srgbClr val="09103D"/>
              </a:solidFill>
              <a:latin typeface="DM Sans"/>
              <a:ea typeface="DM Sans"/>
              <a:cs typeface="DM Sans"/>
              <a:sym typeface="DM Sans"/>
            </a:endParaRPr>
          </a:p>
        </p:txBody>
      </p:sp>
      <p:sp>
        <p:nvSpPr>
          <p:cNvPr id="427" name="Google Shape;427;g323a520d3e1_0_146"/>
          <p:cNvSpPr/>
          <p:nvPr/>
        </p:nvSpPr>
        <p:spPr>
          <a:xfrm>
            <a:off x="2246863" y="150257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dirty="0">
                <a:solidFill>
                  <a:srgbClr val="09103D"/>
                </a:solidFill>
                <a:latin typeface="DM Sans"/>
                <a:ea typeface="DM Sans"/>
                <a:cs typeface="DM Sans"/>
                <a:sym typeface="DM Sans"/>
              </a:rPr>
              <a:t>Comparative analysis of </a:t>
            </a:r>
            <a:r>
              <a:rPr lang="en-US" sz="1800" dirty="0" err="1">
                <a:solidFill>
                  <a:srgbClr val="09103D"/>
                </a:solidFill>
                <a:latin typeface="DM Sans"/>
                <a:ea typeface="DM Sans"/>
                <a:cs typeface="DM Sans"/>
                <a:sym typeface="DM Sans"/>
              </a:rPr>
              <a:t>eQMS</a:t>
            </a:r>
            <a:r>
              <a:rPr lang="en-US" sz="1800" dirty="0">
                <a:solidFill>
                  <a:srgbClr val="09103D"/>
                </a:solidFill>
                <a:latin typeface="DM Sans"/>
                <a:ea typeface="DM Sans"/>
                <a:cs typeface="DM Sans"/>
                <a:sym typeface="DM Sans"/>
              </a:rPr>
              <a:t> solutions</a:t>
            </a:r>
            <a:endParaRPr sz="1800" b="0" i="0" u="none" strike="noStrike" cap="none" dirty="0">
              <a:solidFill>
                <a:srgbClr val="09103D"/>
              </a:solidFill>
              <a:latin typeface="DM Sans"/>
              <a:ea typeface="DM Sans"/>
              <a:cs typeface="DM Sans"/>
              <a:sym typeface="DM Sans"/>
            </a:endParaRPr>
          </a:p>
        </p:txBody>
      </p:sp>
      <p:sp>
        <p:nvSpPr>
          <p:cNvPr id="428" name="Google Shape;428;g323a520d3e1_0_146"/>
          <p:cNvSpPr/>
          <p:nvPr/>
        </p:nvSpPr>
        <p:spPr>
          <a:xfrm>
            <a:off x="2246863" y="221162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Implementation plan and timeline</a:t>
            </a:r>
            <a:endParaRPr sz="1800">
              <a:solidFill>
                <a:srgbClr val="09103D"/>
              </a:solidFill>
              <a:latin typeface="DM Sans"/>
              <a:ea typeface="DM Sans"/>
              <a:cs typeface="DM Sans"/>
              <a:sym typeface="DM Sans"/>
            </a:endParaRPr>
          </a:p>
        </p:txBody>
      </p:sp>
      <p:sp>
        <p:nvSpPr>
          <p:cNvPr id="429" name="Google Shape;429;g323a520d3e1_0_146"/>
          <p:cNvSpPr/>
          <p:nvPr/>
        </p:nvSpPr>
        <p:spPr>
          <a:xfrm>
            <a:off x="2246863" y="2909050"/>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Case studies and industry benchmarks</a:t>
            </a:r>
            <a:endParaRPr sz="1800">
              <a:solidFill>
                <a:srgbClr val="09103D"/>
              </a:solidFill>
              <a:latin typeface="DM Sans"/>
              <a:ea typeface="DM Sans"/>
              <a:cs typeface="DM Sans"/>
              <a:sym typeface="DM Sans"/>
            </a:endParaRPr>
          </a:p>
        </p:txBody>
      </p:sp>
      <p:sp>
        <p:nvSpPr>
          <p:cNvPr id="430" name="Google Shape;430;g323a520d3e1_0_146"/>
          <p:cNvSpPr/>
          <p:nvPr/>
        </p:nvSpPr>
        <p:spPr>
          <a:xfrm>
            <a:off x="2246863" y="3618100"/>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Conclusion</a:t>
            </a:r>
            <a:endParaRPr sz="1800">
              <a:solidFill>
                <a:srgbClr val="09103D"/>
              </a:solidFill>
              <a:latin typeface="DM Sans"/>
              <a:ea typeface="DM Sans"/>
              <a:cs typeface="DM Sans"/>
              <a:sym typeface="DM Sans"/>
            </a:endParaRPr>
          </a:p>
        </p:txBody>
      </p:sp>
      <p:sp>
        <p:nvSpPr>
          <p:cNvPr id="431" name="Google Shape;431;g323a520d3e1_0_146"/>
          <p:cNvSpPr/>
          <p:nvPr/>
        </p:nvSpPr>
        <p:spPr>
          <a:xfrm>
            <a:off x="2246863" y="430257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Q&amp;A and next steps</a:t>
            </a:r>
            <a:endParaRPr sz="1800">
              <a:solidFill>
                <a:srgbClr val="09103D"/>
              </a:solidFill>
              <a:latin typeface="DM Sans"/>
              <a:ea typeface="DM Sans"/>
              <a:cs typeface="DM Sans"/>
              <a:sym typeface="DM Sans"/>
            </a:endParaRPr>
          </a:p>
        </p:txBody>
      </p:sp>
      <p:sp>
        <p:nvSpPr>
          <p:cNvPr id="432" name="Google Shape;432;g323a520d3e1_0_146"/>
          <p:cNvSpPr/>
          <p:nvPr/>
        </p:nvSpPr>
        <p:spPr>
          <a:xfrm>
            <a:off x="2246863" y="5011625"/>
            <a:ext cx="5742000" cy="496200"/>
          </a:xfrm>
          <a:prstGeom prst="roundRect">
            <a:avLst>
              <a:gd name="adj" fmla="val 16667"/>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US" sz="1800">
                <a:solidFill>
                  <a:srgbClr val="09103D"/>
                </a:solidFill>
                <a:latin typeface="DM Sans"/>
                <a:ea typeface="DM Sans"/>
                <a:cs typeface="DM Sans"/>
                <a:sym typeface="DM Sans"/>
              </a:rPr>
              <a:t>Additional resources</a:t>
            </a:r>
            <a:endParaRPr sz="1800">
              <a:solidFill>
                <a:srgbClr val="09103D"/>
              </a:solidFill>
              <a:latin typeface="DM Sans"/>
              <a:ea typeface="DM Sans"/>
              <a:cs typeface="DM Sans"/>
              <a:sym typeface="DM Sans"/>
            </a:endParaRPr>
          </a:p>
        </p:txBody>
      </p:sp>
      <p:cxnSp>
        <p:nvCxnSpPr>
          <p:cNvPr id="433" name="Google Shape;433;g323a520d3e1_0_146"/>
          <p:cNvCxnSpPr/>
          <p:nvPr/>
        </p:nvCxnSpPr>
        <p:spPr>
          <a:xfrm>
            <a:off x="1345425" y="1849600"/>
            <a:ext cx="891300" cy="0"/>
          </a:xfrm>
          <a:prstGeom prst="straightConnector1">
            <a:avLst/>
          </a:prstGeom>
          <a:noFill/>
          <a:ln w="9525" cap="flat" cmpd="sng">
            <a:solidFill>
              <a:schemeClr val="dk2"/>
            </a:solidFill>
            <a:prstDash val="solid"/>
            <a:round/>
            <a:headEnd type="none" w="sm" len="sm"/>
            <a:tailEnd type="none" w="sm" len="sm"/>
          </a:ln>
        </p:spPr>
      </p:cxnSp>
      <p:cxnSp>
        <p:nvCxnSpPr>
          <p:cNvPr id="434" name="Google Shape;434;g323a520d3e1_0_146"/>
          <p:cNvCxnSpPr/>
          <p:nvPr/>
        </p:nvCxnSpPr>
        <p:spPr>
          <a:xfrm>
            <a:off x="1345425" y="2545675"/>
            <a:ext cx="891300" cy="0"/>
          </a:xfrm>
          <a:prstGeom prst="straightConnector1">
            <a:avLst/>
          </a:prstGeom>
          <a:noFill/>
          <a:ln w="9525" cap="flat" cmpd="sng">
            <a:solidFill>
              <a:schemeClr val="dk2"/>
            </a:solidFill>
            <a:prstDash val="solid"/>
            <a:round/>
            <a:headEnd type="none" w="sm" len="sm"/>
            <a:tailEnd type="none" w="sm" len="sm"/>
          </a:ln>
        </p:spPr>
      </p:cxnSp>
      <p:cxnSp>
        <p:nvCxnSpPr>
          <p:cNvPr id="435" name="Google Shape;435;g323a520d3e1_0_146"/>
          <p:cNvCxnSpPr/>
          <p:nvPr/>
        </p:nvCxnSpPr>
        <p:spPr>
          <a:xfrm>
            <a:off x="1345425" y="3243225"/>
            <a:ext cx="891300" cy="0"/>
          </a:xfrm>
          <a:prstGeom prst="straightConnector1">
            <a:avLst/>
          </a:prstGeom>
          <a:noFill/>
          <a:ln w="9525" cap="flat" cmpd="sng">
            <a:solidFill>
              <a:schemeClr val="dk2"/>
            </a:solidFill>
            <a:prstDash val="solid"/>
            <a:round/>
            <a:headEnd type="none" w="sm" len="sm"/>
            <a:tailEnd type="none" w="sm" len="sm"/>
          </a:ln>
        </p:spPr>
      </p:cxnSp>
      <p:cxnSp>
        <p:nvCxnSpPr>
          <p:cNvPr id="436" name="Google Shape;436;g323a520d3e1_0_146"/>
          <p:cNvCxnSpPr/>
          <p:nvPr/>
        </p:nvCxnSpPr>
        <p:spPr>
          <a:xfrm>
            <a:off x="1345425" y="3943600"/>
            <a:ext cx="891300" cy="0"/>
          </a:xfrm>
          <a:prstGeom prst="straightConnector1">
            <a:avLst/>
          </a:prstGeom>
          <a:noFill/>
          <a:ln w="9525" cap="flat" cmpd="sng">
            <a:solidFill>
              <a:schemeClr val="dk2"/>
            </a:solidFill>
            <a:prstDash val="solid"/>
            <a:round/>
            <a:headEnd type="none" w="sm" len="sm"/>
            <a:tailEnd type="none" w="sm" len="sm"/>
          </a:ln>
        </p:spPr>
      </p:cxnSp>
      <p:cxnSp>
        <p:nvCxnSpPr>
          <p:cNvPr id="437" name="Google Shape;437;g323a520d3e1_0_146"/>
          <p:cNvCxnSpPr/>
          <p:nvPr/>
        </p:nvCxnSpPr>
        <p:spPr>
          <a:xfrm>
            <a:off x="1345425" y="4629950"/>
            <a:ext cx="891300" cy="0"/>
          </a:xfrm>
          <a:prstGeom prst="straightConnector1">
            <a:avLst/>
          </a:prstGeom>
          <a:noFill/>
          <a:ln w="9525" cap="flat" cmpd="sng">
            <a:solidFill>
              <a:schemeClr val="dk2"/>
            </a:solidFill>
            <a:prstDash val="solid"/>
            <a:round/>
            <a:headEnd type="none" w="sm" len="sm"/>
            <a:tailEnd type="none" w="sm" len="sm"/>
          </a:ln>
        </p:spPr>
      </p:cxnSp>
      <p:cxnSp>
        <p:nvCxnSpPr>
          <p:cNvPr id="438" name="Google Shape;438;g323a520d3e1_0_146"/>
          <p:cNvCxnSpPr/>
          <p:nvPr/>
        </p:nvCxnSpPr>
        <p:spPr>
          <a:xfrm>
            <a:off x="1345425" y="5330325"/>
            <a:ext cx="891300" cy="0"/>
          </a:xfrm>
          <a:prstGeom prst="straightConnector1">
            <a:avLst/>
          </a:prstGeom>
          <a:noFill/>
          <a:ln w="9525" cap="flat" cmpd="sng">
            <a:solidFill>
              <a:schemeClr val="dk2"/>
            </a:solidFill>
            <a:prstDash val="solid"/>
            <a:round/>
            <a:headEnd type="none" w="sm" len="sm"/>
            <a:tailEnd type="none" w="sm" len="sm"/>
          </a:ln>
        </p:spPr>
      </p:cxnSp>
      <p:sp>
        <p:nvSpPr>
          <p:cNvPr id="439" name="Google Shape;439;g323a520d3e1_0_146"/>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d43c785009_3_101"/>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b="0" i="0" u="none" strike="noStrike" cap="none">
                <a:solidFill>
                  <a:srgbClr val="09103D"/>
                </a:solidFill>
                <a:latin typeface="DM Sans"/>
                <a:ea typeface="DM Sans"/>
                <a:cs typeface="DM Sans"/>
                <a:sym typeface="DM Sans"/>
              </a:rPr>
              <a:t>Executive </a:t>
            </a:r>
            <a:r>
              <a:rPr lang="en-US" sz="3500">
                <a:solidFill>
                  <a:srgbClr val="09103D"/>
                </a:solidFill>
                <a:latin typeface="DM Sans"/>
                <a:ea typeface="DM Sans"/>
                <a:cs typeface="DM Sans"/>
                <a:sym typeface="DM Sans"/>
              </a:rPr>
              <a:t>s</a:t>
            </a:r>
            <a:r>
              <a:rPr lang="en-US" sz="3500" b="0" i="0" u="none" strike="noStrike" cap="none">
                <a:solidFill>
                  <a:srgbClr val="09103D"/>
                </a:solidFill>
                <a:latin typeface="DM Sans"/>
                <a:ea typeface="DM Sans"/>
                <a:cs typeface="DM Sans"/>
                <a:sym typeface="DM Sans"/>
              </a:rPr>
              <a:t>ummary</a:t>
            </a:r>
            <a:endParaRPr sz="3500" b="0" i="0" u="none" strike="noStrike" cap="none">
              <a:solidFill>
                <a:srgbClr val="09103D"/>
              </a:solidFill>
              <a:latin typeface="DM Sans"/>
              <a:ea typeface="DM Sans"/>
              <a:cs typeface="DM Sans"/>
              <a:sym typeface="DM Sans"/>
            </a:endParaRPr>
          </a:p>
        </p:txBody>
      </p:sp>
      <p:sp>
        <p:nvSpPr>
          <p:cNvPr id="446" name="Google Shape;446;g2d43c785009_3_101"/>
          <p:cNvSpPr txBox="1"/>
          <p:nvPr/>
        </p:nvSpPr>
        <p:spPr>
          <a:xfrm>
            <a:off x="709300" y="2051875"/>
            <a:ext cx="5663100" cy="40173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1500" b="1">
                <a:solidFill>
                  <a:srgbClr val="09103D"/>
                </a:solidFill>
                <a:latin typeface="DM Sans"/>
                <a:ea typeface="DM Sans"/>
                <a:cs typeface="DM Sans"/>
                <a:sym typeface="DM Sans"/>
              </a:rPr>
              <a:t>Objective: </a:t>
            </a:r>
            <a:r>
              <a:rPr lang="en-US" sz="1500">
                <a:solidFill>
                  <a:schemeClr val="dk1"/>
                </a:solidFill>
                <a:latin typeface="DM Sans"/>
                <a:ea typeface="DM Sans"/>
                <a:cs typeface="DM Sans"/>
                <a:sym typeface="DM Sans"/>
              </a:rPr>
              <a:t>To implement an eQMS solution that </a:t>
            </a:r>
            <a:r>
              <a:rPr lang="en-US" sz="1500">
                <a:solidFill>
                  <a:schemeClr val="dk1"/>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enhances the QA department's efficiency</a:t>
            </a:r>
            <a:r>
              <a:rPr lang="en-US" sz="1500">
                <a:solidFill>
                  <a:schemeClr val="dk1"/>
                </a:solidFill>
                <a:latin typeface="DM Sans"/>
                <a:ea typeface="DM Sans"/>
                <a:cs typeface="DM Sans"/>
                <a:sym typeface="DM Sans"/>
              </a:rPr>
              <a:t>, mitigates risks, and supports the organization's overall strategic goals.</a:t>
            </a:r>
            <a:endParaRPr sz="1500">
              <a:solidFill>
                <a:schemeClr val="dk1"/>
              </a:solidFill>
              <a:latin typeface="DM Sans"/>
              <a:ea typeface="DM Sans"/>
              <a:cs typeface="DM Sans"/>
              <a:sym typeface="DM Sans"/>
            </a:endParaRPr>
          </a:p>
          <a:p>
            <a:pPr marL="0" lvl="0" indent="0" algn="l" rtl="0">
              <a:lnSpc>
                <a:spcPct val="100000"/>
              </a:lnSpc>
              <a:spcBef>
                <a:spcPts val="0"/>
              </a:spcBef>
              <a:spcAft>
                <a:spcPts val="0"/>
              </a:spcAft>
              <a:buNone/>
            </a:pPr>
            <a:endParaRPr sz="1500">
              <a:solidFill>
                <a:schemeClr val="dk1"/>
              </a:solidFill>
              <a:latin typeface="DM Sans"/>
              <a:ea typeface="DM Sans"/>
              <a:cs typeface="DM Sans"/>
              <a:sym typeface="DM Sans"/>
            </a:endParaRPr>
          </a:p>
          <a:p>
            <a:pPr marL="0" lvl="0" indent="0" algn="l" rtl="0">
              <a:spcBef>
                <a:spcPts val="0"/>
              </a:spcBef>
              <a:spcAft>
                <a:spcPts val="0"/>
              </a:spcAft>
              <a:buNone/>
            </a:pPr>
            <a:r>
              <a:rPr lang="en-US" sz="1500" b="1">
                <a:solidFill>
                  <a:srgbClr val="09103D"/>
                </a:solidFill>
                <a:latin typeface="DM Sans"/>
                <a:ea typeface="DM Sans"/>
                <a:cs typeface="DM Sans"/>
                <a:sym typeface="DM Sans"/>
              </a:rPr>
              <a:t>Key benefits/Competitive edge:</a:t>
            </a:r>
            <a:r>
              <a:rPr lang="en-US" sz="1500">
                <a:solidFill>
                  <a:srgbClr val="09103D"/>
                </a:solidFill>
                <a:latin typeface="DM Sans"/>
                <a:ea typeface="DM Sans"/>
                <a:cs typeface="DM Sans"/>
                <a:sym typeface="DM Sans"/>
              </a:rPr>
              <a:t> Faster time-to-market and improved product quality enhance customer satisfaction and market positioning.</a:t>
            </a:r>
            <a:endParaRPr sz="1500">
              <a:solidFill>
                <a:schemeClr val="dk1"/>
              </a:solidFill>
              <a:latin typeface="DM Sans"/>
              <a:ea typeface="DM Sans"/>
              <a:cs typeface="DM Sans"/>
              <a:sym typeface="DM Sans"/>
            </a:endParaRPr>
          </a:p>
          <a:p>
            <a:pPr marL="457200" lvl="0" indent="0" algn="l" rtl="0">
              <a:lnSpc>
                <a:spcPct val="100000"/>
              </a:lnSpc>
              <a:spcBef>
                <a:spcPts val="0"/>
              </a:spcBef>
              <a:spcAft>
                <a:spcPts val="0"/>
              </a:spcAft>
              <a:buNone/>
            </a:pPr>
            <a:endParaRPr sz="1500" b="1">
              <a:solidFill>
                <a:srgbClr val="09103D"/>
              </a:solidFill>
              <a:latin typeface="DM Sans"/>
              <a:ea typeface="DM Sans"/>
              <a:cs typeface="DM Sans"/>
              <a:sym typeface="DM Sans"/>
            </a:endParaRPr>
          </a:p>
          <a:p>
            <a:pPr marL="0" lvl="0" indent="0" algn="l" rtl="0">
              <a:lnSpc>
                <a:spcPct val="100000"/>
              </a:lnSpc>
              <a:spcBef>
                <a:spcPts val="0"/>
              </a:spcBef>
              <a:spcAft>
                <a:spcPts val="0"/>
              </a:spcAft>
              <a:buNone/>
            </a:pPr>
            <a:r>
              <a:rPr lang="en-US" sz="1500" b="1">
                <a:solidFill>
                  <a:srgbClr val="09103D"/>
                </a:solidFill>
                <a:latin typeface="DM Sans"/>
                <a:ea typeface="DM Sans"/>
                <a:cs typeface="DM Sans"/>
                <a:sym typeface="DM Sans"/>
              </a:rPr>
              <a:t>Cost savings:</a:t>
            </a:r>
            <a:r>
              <a:rPr lang="en-US" sz="1500">
                <a:solidFill>
                  <a:schemeClr val="dk1"/>
                </a:solidFill>
                <a:latin typeface="DM Sans"/>
                <a:ea typeface="DM Sans"/>
                <a:cs typeface="DM Sans"/>
                <a:sym typeface="DM Sans"/>
              </a:rPr>
              <a:t> Reduction in paper/document management expenses, audit preparation costs, and </a:t>
            </a:r>
            <a:endParaRPr sz="1500">
              <a:solidFill>
                <a:schemeClr val="dk1"/>
              </a:solidFill>
              <a:latin typeface="DM Sans"/>
              <a:ea typeface="DM Sans"/>
              <a:cs typeface="DM Sans"/>
              <a:sym typeface="DM Sans"/>
            </a:endParaRPr>
          </a:p>
          <a:p>
            <a:pPr marL="0" lvl="0" indent="0" algn="l" rtl="0">
              <a:lnSpc>
                <a:spcPct val="100000"/>
              </a:lnSpc>
              <a:spcBef>
                <a:spcPts val="0"/>
              </a:spcBef>
              <a:spcAft>
                <a:spcPts val="0"/>
              </a:spcAft>
              <a:buNone/>
            </a:pPr>
            <a:r>
              <a:rPr lang="en-US" sz="1500">
                <a:solidFill>
                  <a:schemeClr val="dk1"/>
                </a:solidFill>
                <a:latin typeface="DM Sans"/>
                <a:ea typeface="DM Sans"/>
                <a:cs typeface="DM Sans"/>
                <a:sym typeface="DM Sans"/>
              </a:rPr>
              <a:t>QA process inefficiencies.</a:t>
            </a:r>
            <a:endParaRPr sz="1500">
              <a:solidFill>
                <a:schemeClr val="dk1"/>
              </a:solidFill>
              <a:latin typeface="DM Sans"/>
              <a:ea typeface="DM Sans"/>
              <a:cs typeface="DM Sans"/>
              <a:sym typeface="DM Sans"/>
            </a:endParaRPr>
          </a:p>
          <a:p>
            <a:pPr marL="457200" lvl="0" indent="0" algn="l" rtl="0">
              <a:lnSpc>
                <a:spcPct val="100000"/>
              </a:lnSpc>
              <a:spcBef>
                <a:spcPts val="0"/>
              </a:spcBef>
              <a:spcAft>
                <a:spcPts val="0"/>
              </a:spcAft>
              <a:buNone/>
            </a:pPr>
            <a:endParaRPr sz="1500" b="1">
              <a:solidFill>
                <a:srgbClr val="09103D"/>
              </a:solidFill>
              <a:latin typeface="DM Sans"/>
              <a:ea typeface="DM Sans"/>
              <a:cs typeface="DM Sans"/>
              <a:sym typeface="DM Sans"/>
            </a:endParaRPr>
          </a:p>
          <a:p>
            <a:pPr marL="0" lvl="0" indent="0" algn="l" rtl="0">
              <a:lnSpc>
                <a:spcPct val="100000"/>
              </a:lnSpc>
              <a:spcBef>
                <a:spcPts val="0"/>
              </a:spcBef>
              <a:spcAft>
                <a:spcPts val="0"/>
              </a:spcAft>
              <a:buNone/>
            </a:pPr>
            <a:r>
              <a:rPr lang="en-US" sz="1500" b="1">
                <a:solidFill>
                  <a:srgbClr val="09103D"/>
                </a:solidFill>
                <a:latin typeface="DM Sans"/>
                <a:ea typeface="DM Sans"/>
                <a:cs typeface="DM Sans"/>
                <a:sym typeface="DM Sans"/>
              </a:rPr>
              <a:t>Return of Investment (ROI): </a:t>
            </a:r>
            <a:r>
              <a:rPr lang="en-US" sz="1500">
                <a:solidFill>
                  <a:srgbClr val="09103D"/>
                </a:solidFill>
                <a:latin typeface="DM Sans"/>
                <a:ea typeface="DM Sans"/>
                <a:cs typeface="DM Sans"/>
                <a:sym typeface="DM Sans"/>
              </a:rPr>
              <a:t>Estimated payback period of  </a:t>
            </a:r>
            <a:r>
              <a:rPr lang="en-US" sz="1500">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X months/years.</a:t>
            </a:r>
            <a:endParaRPr sz="1500">
              <a:solidFill>
                <a:srgbClr val="09103D"/>
              </a:solidFill>
              <a:latin typeface="DM Sans"/>
              <a:ea typeface="DM Sans"/>
              <a:cs typeface="DM Sans"/>
              <a:sym typeface="DM Sans"/>
            </a:endParaRPr>
          </a:p>
          <a:p>
            <a:pPr marL="457200" lvl="0" indent="0" algn="l" rtl="0">
              <a:lnSpc>
                <a:spcPct val="100000"/>
              </a:lnSpc>
              <a:spcBef>
                <a:spcPts val="0"/>
              </a:spcBef>
              <a:spcAft>
                <a:spcPts val="0"/>
              </a:spcAft>
              <a:buNone/>
            </a:pPr>
            <a:endParaRPr sz="1500">
              <a:solidFill>
                <a:srgbClr val="09103D"/>
              </a:solidFill>
              <a:latin typeface="DM Sans"/>
              <a:ea typeface="DM Sans"/>
              <a:cs typeface="DM Sans"/>
              <a:sym typeface="DM Sans"/>
            </a:endParaRPr>
          </a:p>
          <a:p>
            <a:pPr marL="0" lvl="0" indent="0" algn="l" rtl="0">
              <a:lnSpc>
                <a:spcPct val="100000"/>
              </a:lnSpc>
              <a:spcBef>
                <a:spcPts val="0"/>
              </a:spcBef>
              <a:spcAft>
                <a:spcPts val="0"/>
              </a:spcAft>
              <a:buNone/>
            </a:pPr>
            <a:r>
              <a:rPr lang="en-US" sz="1500" b="1">
                <a:solidFill>
                  <a:srgbClr val="09103D"/>
                </a:solidFill>
                <a:latin typeface="DM Sans"/>
                <a:ea typeface="DM Sans"/>
                <a:cs typeface="DM Sans"/>
                <a:sym typeface="DM Sans"/>
              </a:rPr>
              <a:t>Initial investment:</a:t>
            </a:r>
            <a:r>
              <a:rPr lang="en-US" sz="1500">
                <a:solidFill>
                  <a:srgbClr val="09103D"/>
                </a:solidFill>
                <a:latin typeface="DM Sans"/>
                <a:ea typeface="DM Sans"/>
                <a:cs typeface="DM Sans"/>
                <a:sym typeface="DM Sans"/>
              </a:rPr>
              <a:t> CAPEX/OPEX </a:t>
            </a:r>
            <a:r>
              <a:rPr lang="en-US" sz="1500">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breakdown</a:t>
            </a:r>
            <a:r>
              <a:rPr lang="en-US" sz="1500">
                <a:solidFill>
                  <a:srgbClr val="09103D"/>
                </a:solidFill>
                <a:latin typeface="DM Sans"/>
                <a:ea typeface="DM Sans"/>
                <a:cs typeface="DM Sans"/>
                <a:sym typeface="DM Sans"/>
              </a:rPr>
              <a:t>.</a:t>
            </a:r>
            <a:endParaRPr sz="1500">
              <a:solidFill>
                <a:srgbClr val="09103D"/>
              </a:solidFill>
              <a:latin typeface="DM Sans"/>
              <a:ea typeface="DM Sans"/>
              <a:cs typeface="DM Sans"/>
              <a:sym typeface="DM Sans"/>
            </a:endParaRPr>
          </a:p>
          <a:p>
            <a:pPr marL="457200" lvl="0" indent="0" algn="l" rtl="0">
              <a:lnSpc>
                <a:spcPct val="100000"/>
              </a:lnSpc>
              <a:spcBef>
                <a:spcPts val="0"/>
              </a:spcBef>
              <a:spcAft>
                <a:spcPts val="1200"/>
              </a:spcAft>
              <a:buNone/>
            </a:pPr>
            <a:endParaRPr sz="1500">
              <a:solidFill>
                <a:srgbClr val="09103D"/>
              </a:solidFill>
              <a:latin typeface="DM Sans"/>
              <a:ea typeface="DM Sans"/>
              <a:cs typeface="DM Sans"/>
              <a:sym typeface="DM Sans"/>
            </a:endParaRPr>
          </a:p>
        </p:txBody>
      </p:sp>
      <p:sp>
        <p:nvSpPr>
          <p:cNvPr id="447" name="Google Shape;447;g2d43c785009_3_101"/>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pic>
        <p:nvPicPr>
          <p:cNvPr id="448" name="Google Shape;448;g2d43c785009_3_101"/>
          <p:cNvPicPr preferRelativeResize="0"/>
          <p:nvPr/>
        </p:nvPicPr>
        <p:blipFill rotWithShape="1">
          <a:blip r:embed="rId3">
            <a:alphaModFix/>
          </a:blip>
          <a:srcRect t="12607" b="11852"/>
          <a:stretch/>
        </p:blipFill>
        <p:spPr>
          <a:xfrm>
            <a:off x="7167000" y="3514725"/>
            <a:ext cx="3817101" cy="288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d797b7e652_2_5"/>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graphicFrame>
        <p:nvGraphicFramePr>
          <p:cNvPr id="455" name="Google Shape;455;g2d797b7e652_2_5"/>
          <p:cNvGraphicFramePr/>
          <p:nvPr>
            <p:extLst>
              <p:ext uri="{D42A27DB-BD31-4B8C-83A1-F6EECF244321}">
                <p14:modId xmlns:p14="http://schemas.microsoft.com/office/powerpoint/2010/main" val="2423367001"/>
              </p:ext>
            </p:extLst>
          </p:nvPr>
        </p:nvGraphicFramePr>
        <p:xfrm>
          <a:off x="687338" y="1707850"/>
          <a:ext cx="10516816" cy="4560751"/>
        </p:xfrm>
        <a:graphic>
          <a:graphicData uri="http://schemas.openxmlformats.org/drawingml/2006/table">
            <a:tbl>
              <a:tblPr>
                <a:noFill/>
                <a:tableStyleId>{7BCCAA2A-C322-41AD-B087-DEBD0746BB24}</a:tableStyleId>
              </a:tblPr>
              <a:tblGrid>
                <a:gridCol w="8890855">
                  <a:extLst>
                    <a:ext uri="{9D8B030D-6E8A-4147-A177-3AD203B41FA5}">
                      <a16:colId xmlns:a16="http://schemas.microsoft.com/office/drawing/2014/main" val="20000"/>
                    </a:ext>
                  </a:extLst>
                </a:gridCol>
                <a:gridCol w="1625961">
                  <a:extLst>
                    <a:ext uri="{9D8B030D-6E8A-4147-A177-3AD203B41FA5}">
                      <a16:colId xmlns:a16="http://schemas.microsoft.com/office/drawing/2014/main" val="20001"/>
                    </a:ext>
                  </a:extLst>
                </a:gridCol>
              </a:tblGrid>
              <a:tr h="350827">
                <a:tc gridSpan="2">
                  <a:txBody>
                    <a:bodyPr/>
                    <a:lstStyle/>
                    <a:p>
                      <a:pPr marL="0" lvl="0" indent="0" algn="l" rtl="0">
                        <a:spcBef>
                          <a:spcPts val="0"/>
                        </a:spcBef>
                        <a:spcAft>
                          <a:spcPts val="0"/>
                        </a:spcAft>
                        <a:buNone/>
                      </a:pPr>
                      <a:r>
                        <a:rPr lang="en-US" sz="1000" b="1">
                          <a:solidFill>
                            <a:srgbClr val="09103D"/>
                          </a:solidFill>
                          <a:latin typeface="DM Sans"/>
                          <a:ea typeface="DM Sans"/>
                          <a:cs typeface="DM Sans"/>
                          <a:sym typeface="DM Sans"/>
                        </a:rPr>
                        <a:t>Increase operational efficiencies</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hMerge="1">
                  <a:txBody>
                    <a:bodyPr/>
                    <a:lstStyle/>
                    <a:p>
                      <a:endParaRPr lang="en-ES"/>
                    </a:p>
                  </a:txBody>
                  <a:tcPr/>
                </a:tc>
                <a:extLst>
                  <a:ext uri="{0D108BD9-81ED-4DB2-BD59-A6C34878D82A}">
                    <a16:rowId xmlns:a16="http://schemas.microsoft.com/office/drawing/2014/main" val="10000"/>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Streamline documentation workflows to reduce administrative overhead by </a:t>
                      </a:r>
                      <a:r>
                        <a:rPr lang="en-US" sz="1000" b="1">
                          <a:solidFill>
                            <a:srgbClr val="09103D"/>
                          </a:solidFill>
                          <a:latin typeface="DM Sans"/>
                          <a:ea typeface="DM Sans"/>
                          <a:cs typeface="DM Sans"/>
                          <a:sym typeface="DM Sans"/>
                        </a:rPr>
                        <a:t>30%</a:t>
                      </a:r>
                      <a:endParaRPr sz="1000" b="1" u="none" strike="noStrike" cap="none">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solidFill>
                          <a:srgbClr val="999999"/>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1"/>
                  </a:ext>
                </a:extLst>
              </a:tr>
              <a:tr h="350827">
                <a:tc>
                  <a:txBody>
                    <a:bodyPr/>
                    <a:lstStyle/>
                    <a:p>
                      <a:pPr marL="0" lvl="0" indent="0" algn="l" rtl="0">
                        <a:spcBef>
                          <a:spcPts val="0"/>
                        </a:spcBef>
                        <a:spcAft>
                          <a:spcPts val="0"/>
                        </a:spcAft>
                        <a:buNone/>
                      </a:pPr>
                      <a:r>
                        <a:rPr lang="en-US" sz="1000">
                          <a:solidFill>
                            <a:srgbClr val="09103D"/>
                          </a:solidFill>
                          <a:latin typeface="DM Sans"/>
                          <a:ea typeface="DM Sans"/>
                          <a:cs typeface="DM Sans"/>
                          <a:sym typeface="DM Sans"/>
                        </a:rPr>
                        <a:t>Reduce number of FTE required to manage quality and compliance documentation by </a:t>
                      </a:r>
                      <a:r>
                        <a:rPr lang="en-US" sz="1000" b="1">
                          <a:solidFill>
                            <a:srgbClr val="09103D"/>
                          </a:solidFill>
                          <a:latin typeface="DM Sans"/>
                          <a:ea typeface="DM Sans"/>
                          <a:cs typeface="DM Sans"/>
                          <a:sym typeface="DM Sans"/>
                        </a:rPr>
                        <a:t>1.0</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2"/>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Automate routine quality processes, cutting manual effort by </a:t>
                      </a:r>
                      <a:r>
                        <a:rPr lang="en-US" sz="1000" b="1">
                          <a:solidFill>
                            <a:srgbClr val="09103D"/>
                          </a:solidFill>
                          <a:latin typeface="DM Sans"/>
                          <a:ea typeface="DM Sans"/>
                          <a:cs typeface="DM Sans"/>
                          <a:sym typeface="DM Sans"/>
                        </a:rPr>
                        <a:t>15%</a:t>
                      </a:r>
                      <a:endParaRPr sz="1000" b="1" u="none" strike="noStrike" cap="none">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3"/>
                  </a:ext>
                </a:extLst>
              </a:tr>
              <a:tr h="350827">
                <a:tc>
                  <a:txBody>
                    <a:bodyPr/>
                    <a:lstStyle/>
                    <a:p>
                      <a:pPr marL="0" lvl="0" indent="0" algn="l" rtl="0">
                        <a:spcBef>
                          <a:spcPts val="0"/>
                        </a:spcBef>
                        <a:spcAft>
                          <a:spcPts val="0"/>
                        </a:spcAft>
                        <a:buNone/>
                      </a:pPr>
                      <a:r>
                        <a:rPr lang="en-US" sz="1000">
                          <a:solidFill>
                            <a:srgbClr val="09103D"/>
                          </a:solidFill>
                          <a:latin typeface="DM Sans"/>
                          <a:ea typeface="DM Sans"/>
                          <a:cs typeface="DM Sans"/>
                          <a:sym typeface="DM Sans"/>
                        </a:rPr>
                        <a:t>Reduce number of QA FTE time spent on mandatory training by </a:t>
                      </a:r>
                      <a:r>
                        <a:rPr lang="en-US" sz="1000" b="1">
                          <a:solidFill>
                            <a:srgbClr val="09103D"/>
                          </a:solidFill>
                          <a:latin typeface="DM Sans"/>
                          <a:ea typeface="DM Sans"/>
                          <a:cs typeface="DM Sans"/>
                          <a:sym typeface="DM Sans"/>
                        </a:rPr>
                        <a:t>75%</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4"/>
                  </a:ext>
                </a:extLst>
              </a:tr>
              <a:tr h="350827">
                <a:tc gridSpan="2">
                  <a:txBody>
                    <a:bodyPr/>
                    <a:lstStyle/>
                    <a:p>
                      <a:pPr marL="0" lvl="0" indent="0" algn="l" rtl="0">
                        <a:spcBef>
                          <a:spcPts val="0"/>
                        </a:spcBef>
                        <a:spcAft>
                          <a:spcPts val="0"/>
                        </a:spcAft>
                        <a:buNone/>
                      </a:pPr>
                      <a:r>
                        <a:rPr lang="en-US" sz="1000" b="1">
                          <a:solidFill>
                            <a:srgbClr val="09103D"/>
                          </a:solidFill>
                          <a:latin typeface="DM Sans"/>
                          <a:ea typeface="DM Sans"/>
                          <a:cs typeface="DM Sans"/>
                          <a:sym typeface="DM Sans"/>
                        </a:rPr>
                        <a:t>Mitigate risk</a:t>
                      </a:r>
                      <a:endParaRPr sz="1000">
                        <a:solidFill>
                          <a:srgbClr val="999999"/>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hMerge="1">
                  <a:txBody>
                    <a:bodyPr/>
                    <a:lstStyle/>
                    <a:p>
                      <a:endParaRPr lang="en-ES"/>
                    </a:p>
                  </a:txBody>
                  <a:tcPr/>
                </a:tc>
                <a:extLst>
                  <a:ext uri="{0D108BD9-81ED-4DB2-BD59-A6C34878D82A}">
                    <a16:rowId xmlns:a16="http://schemas.microsoft.com/office/drawing/2014/main" val="10005"/>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Reduce time to set up a QMS by </a:t>
                      </a:r>
                      <a:r>
                        <a:rPr lang="en-US" sz="1000" b="1">
                          <a:solidFill>
                            <a:srgbClr val="09103D"/>
                          </a:solidFill>
                          <a:latin typeface="DM Sans"/>
                          <a:ea typeface="DM Sans"/>
                          <a:cs typeface="DM Sans"/>
                          <a:sym typeface="DM Sans"/>
                        </a:rPr>
                        <a:t>75%</a:t>
                      </a:r>
                      <a:endParaRPr sz="1000" b="1" u="none" strike="noStrike" cap="none">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6"/>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Reduce time spent preparing for quality audits by </a:t>
                      </a:r>
                      <a:r>
                        <a:rPr lang="en-US" sz="1000" b="1">
                          <a:solidFill>
                            <a:srgbClr val="09103D"/>
                          </a:solidFill>
                          <a:latin typeface="DM Sans"/>
                          <a:ea typeface="DM Sans"/>
                          <a:cs typeface="DM Sans"/>
                          <a:sym typeface="DM Sans"/>
                        </a:rPr>
                        <a:t>50%</a:t>
                      </a:r>
                      <a:endParaRPr sz="1000" b="1" u="none" strike="noStrike" cap="none">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7"/>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Cut the time required to address audit findings by </a:t>
                      </a:r>
                      <a:r>
                        <a:rPr lang="en-US" sz="1000" b="1">
                          <a:solidFill>
                            <a:srgbClr val="09103D"/>
                          </a:solidFill>
                          <a:latin typeface="DM Sans"/>
                          <a:ea typeface="DM Sans"/>
                          <a:cs typeface="DM Sans"/>
                          <a:sym typeface="DM Sans"/>
                        </a:rPr>
                        <a:t>25%</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tc>
                  <a:txBody>
                    <a:bodyPr/>
                    <a:lstStyle/>
                    <a:p>
                      <a:pPr marL="0" lvl="0" indent="0" algn="l" rtl="0">
                        <a:spcBef>
                          <a:spcPts val="0"/>
                        </a:spcBef>
                        <a:spcAft>
                          <a:spcPts val="0"/>
                        </a:spcAft>
                        <a:buNone/>
                      </a:pPr>
                      <a:r>
                        <a:rPr lang="en-US" sz="1000">
                          <a:solidFill>
                            <a:srgbClr val="999999"/>
                          </a:solidFill>
                          <a:latin typeface="DM Sans"/>
                          <a:ea typeface="DM Sans"/>
                          <a:cs typeface="DM Sans"/>
                          <a:sym typeface="DM Sans"/>
                        </a:rPr>
                        <a:t>€00,00</a:t>
                      </a: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AFAFA"/>
                    </a:solidFill>
                  </a:tcPr>
                </a:tc>
                <a:extLst>
                  <a:ext uri="{0D108BD9-81ED-4DB2-BD59-A6C34878D82A}">
                    <a16:rowId xmlns:a16="http://schemas.microsoft.com/office/drawing/2014/main" val="10008"/>
                  </a:ext>
                </a:extLst>
              </a:tr>
              <a:tr h="350827">
                <a:tc gridSpan="2">
                  <a:txBody>
                    <a:bodyPr/>
                    <a:lstStyle/>
                    <a:p>
                      <a:pPr marL="0" lvl="0" indent="0" algn="l" rtl="0">
                        <a:spcBef>
                          <a:spcPts val="0"/>
                        </a:spcBef>
                        <a:spcAft>
                          <a:spcPts val="0"/>
                        </a:spcAft>
                        <a:buNone/>
                      </a:pPr>
                      <a:r>
                        <a:rPr lang="en-US" sz="1000" b="1">
                          <a:solidFill>
                            <a:srgbClr val="09103D"/>
                          </a:solidFill>
                          <a:latin typeface="DM Sans"/>
                          <a:ea typeface="DM Sans"/>
                          <a:cs typeface="DM Sans"/>
                          <a:sym typeface="DM Sans"/>
                        </a:rPr>
                        <a:t>Grow/Protect revenue</a:t>
                      </a:r>
                      <a:endParaRPr sz="1000" b="1">
                        <a:solidFill>
                          <a:srgbClr val="999999"/>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EE4FF"/>
                    </a:solidFill>
                  </a:tcPr>
                </a:tc>
                <a:tc hMerge="1">
                  <a:txBody>
                    <a:bodyPr/>
                    <a:lstStyle/>
                    <a:p>
                      <a:endParaRPr lang="en-ES"/>
                    </a:p>
                  </a:txBody>
                  <a:tcPr/>
                </a:tc>
                <a:extLst>
                  <a:ext uri="{0D108BD9-81ED-4DB2-BD59-A6C34878D82A}">
                    <a16:rowId xmlns:a16="http://schemas.microsoft.com/office/drawing/2014/main" val="10009"/>
                  </a:ext>
                </a:extLst>
              </a:tr>
              <a:tr h="350827">
                <a:tc>
                  <a:txBody>
                    <a:bodyPr/>
                    <a:lstStyle/>
                    <a:p>
                      <a:pPr marL="0" marR="0" lvl="0" indent="0" algn="l" rtl="0">
                        <a:lnSpc>
                          <a:spcPct val="100000"/>
                        </a:lnSpc>
                        <a:spcBef>
                          <a:spcPts val="0"/>
                        </a:spcBef>
                        <a:spcAft>
                          <a:spcPts val="0"/>
                        </a:spcAft>
                        <a:buNone/>
                      </a:pPr>
                      <a:r>
                        <a:rPr lang="en-US" sz="1000">
                          <a:solidFill>
                            <a:srgbClr val="09103D"/>
                          </a:solidFill>
                          <a:latin typeface="DM Sans"/>
                          <a:ea typeface="DM Sans"/>
                          <a:cs typeface="DM Sans"/>
                          <a:sym typeface="DM Sans"/>
                        </a:rPr>
                        <a:t>Accelerate time to market by </a:t>
                      </a:r>
                      <a:r>
                        <a:rPr lang="en-US" sz="1000" b="1">
                          <a:solidFill>
                            <a:srgbClr val="09103D"/>
                          </a:solidFill>
                          <a:latin typeface="DM Sans"/>
                          <a:ea typeface="DM Sans"/>
                          <a:cs typeface="DM Sans"/>
                          <a:sym typeface="DM Sans"/>
                        </a:rPr>
                        <a:t>30%</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FAFAFA"/>
                    </a:solidFill>
                  </a:tcPr>
                </a:tc>
                <a:tc>
                  <a:txBody>
                    <a:bodyPr/>
                    <a:lstStyle/>
                    <a:p>
                      <a:pPr marL="0" lvl="0" indent="0" algn="l" rtl="0">
                        <a:spcBef>
                          <a:spcPts val="0"/>
                        </a:spcBef>
                        <a:spcAft>
                          <a:spcPts val="0"/>
                        </a:spcAft>
                        <a:buClr>
                          <a:schemeClr val="dk1"/>
                        </a:buClr>
                        <a:buSzPts val="1100"/>
                        <a:buFont typeface="Arial"/>
                        <a:buNone/>
                      </a:pPr>
                      <a:r>
                        <a:rPr lang="en-US" sz="1000">
                          <a:solidFill>
                            <a:srgbClr val="999999"/>
                          </a:solidFill>
                          <a:latin typeface="DM Sans"/>
                          <a:ea typeface="DM Sans"/>
                          <a:cs typeface="DM Sans"/>
                          <a:sym typeface="DM Sans"/>
                        </a:rPr>
                        <a:t>€00,00</a:t>
                      </a:r>
                      <a:endParaRPr sz="1000">
                        <a:solidFill>
                          <a:srgbClr val="999999"/>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FAFAFA"/>
                    </a:solidFill>
                  </a:tcPr>
                </a:tc>
                <a:extLst>
                  <a:ext uri="{0D108BD9-81ED-4DB2-BD59-A6C34878D82A}">
                    <a16:rowId xmlns:a16="http://schemas.microsoft.com/office/drawing/2014/main" val="10010"/>
                  </a:ext>
                </a:extLst>
              </a:tr>
              <a:tr h="350827">
                <a:tc>
                  <a:txBody>
                    <a:bodyPr/>
                    <a:lstStyle/>
                    <a:p>
                      <a:pPr marL="0" marR="0" lvl="0" indent="0" algn="l" rtl="0">
                        <a:lnSpc>
                          <a:spcPct val="100000"/>
                        </a:lnSpc>
                        <a:spcBef>
                          <a:spcPts val="0"/>
                        </a:spcBef>
                        <a:spcAft>
                          <a:spcPts val="0"/>
                        </a:spcAft>
                        <a:buNone/>
                      </a:pPr>
                      <a:r>
                        <a:rPr lang="en-US" sz="1000">
                          <a:solidFill>
                            <a:schemeClr val="dk1"/>
                          </a:solidFill>
                        </a:rPr>
                        <a:t>R</a:t>
                      </a:r>
                      <a:r>
                        <a:rPr lang="en-US" sz="1000">
                          <a:solidFill>
                            <a:srgbClr val="09103D"/>
                          </a:solidFill>
                          <a:latin typeface="DM Sans"/>
                          <a:ea typeface="DM Sans"/>
                          <a:cs typeface="DM Sans"/>
                          <a:sym typeface="DM Sans"/>
                        </a:rPr>
                        <a:t>educe costs associated with </a:t>
                      </a:r>
                      <a:r>
                        <a:rPr lang="en-US" sz="1000" b="1">
                          <a:solidFill>
                            <a:srgbClr val="09103D"/>
                          </a:solidFill>
                          <a:latin typeface="DM Sans"/>
                          <a:ea typeface="DM Sans"/>
                          <a:cs typeface="DM Sans"/>
                          <a:sym typeface="DM Sans"/>
                        </a:rPr>
                        <a:t>product recalls or compliance penalties</a:t>
                      </a:r>
                      <a:endParaRPr sz="1000" b="1">
                        <a:solidFill>
                          <a:srgbClr val="09103D"/>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FAFAFA"/>
                    </a:solidFill>
                  </a:tcPr>
                </a:tc>
                <a:tc>
                  <a:txBody>
                    <a:bodyPr/>
                    <a:lstStyle/>
                    <a:p>
                      <a:pPr marL="0" lvl="0" indent="0" algn="l" rtl="0">
                        <a:spcBef>
                          <a:spcPts val="0"/>
                        </a:spcBef>
                        <a:spcAft>
                          <a:spcPts val="0"/>
                        </a:spcAft>
                        <a:buClr>
                          <a:schemeClr val="dk1"/>
                        </a:buClr>
                        <a:buSzPts val="1100"/>
                        <a:buFont typeface="Arial"/>
                        <a:buNone/>
                      </a:pPr>
                      <a:r>
                        <a:rPr lang="en-US" sz="1000">
                          <a:solidFill>
                            <a:srgbClr val="999999"/>
                          </a:solidFill>
                          <a:latin typeface="DM Sans"/>
                          <a:ea typeface="DM Sans"/>
                          <a:cs typeface="DM Sans"/>
                          <a:sym typeface="DM Sans"/>
                        </a:rPr>
                        <a:t>€00,00</a:t>
                      </a:r>
                      <a:endParaRPr sz="1000">
                        <a:solidFill>
                          <a:srgbClr val="999999"/>
                        </a:solidFill>
                        <a:latin typeface="DM Sans"/>
                        <a:ea typeface="DM Sans"/>
                        <a:cs typeface="DM Sans"/>
                        <a:sym typeface="DM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FAFAFA"/>
                    </a:solidFill>
                  </a:tcPr>
                </a:tc>
                <a:extLst>
                  <a:ext uri="{0D108BD9-81ED-4DB2-BD59-A6C34878D82A}">
                    <a16:rowId xmlns:a16="http://schemas.microsoft.com/office/drawing/2014/main" val="10011"/>
                  </a:ext>
                </a:extLst>
              </a:tr>
              <a:tr h="350827">
                <a:tc>
                  <a:txBody>
                    <a:bodyPr/>
                    <a:lstStyle/>
                    <a:p>
                      <a:pPr marL="0" marR="0" lvl="0" indent="0" algn="l" rtl="0">
                        <a:lnSpc>
                          <a:spcPct val="100000"/>
                        </a:lnSpc>
                        <a:spcBef>
                          <a:spcPts val="0"/>
                        </a:spcBef>
                        <a:spcAft>
                          <a:spcPts val="0"/>
                        </a:spcAft>
                        <a:buNone/>
                      </a:pPr>
                      <a:r>
                        <a:rPr lang="en-US" sz="1000">
                          <a:solidFill>
                            <a:schemeClr val="lt1"/>
                          </a:solidFill>
                          <a:latin typeface="DM Sans"/>
                          <a:ea typeface="DM Sans"/>
                          <a:cs typeface="DM Sans"/>
                          <a:sym typeface="DM Sans"/>
                        </a:rPr>
                        <a:t>TOTAL VALUE OVER 3 YEARS</a:t>
                      </a:r>
                      <a:endParaRPr sz="1000">
                        <a:solidFill>
                          <a:schemeClr val="lt1"/>
                        </a:solidFill>
                        <a:latin typeface="DM Sans"/>
                        <a:ea typeface="DM Sans"/>
                        <a:cs typeface="DM Sans"/>
                        <a:sym typeface="DM Sans"/>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09103D"/>
                    </a:solidFill>
                  </a:tcPr>
                </a:tc>
                <a:tc>
                  <a:txBody>
                    <a:bodyPr/>
                    <a:lstStyle/>
                    <a:p>
                      <a:pPr marL="0" lvl="0" indent="0" algn="l" rtl="0">
                        <a:spcBef>
                          <a:spcPts val="0"/>
                        </a:spcBef>
                        <a:spcAft>
                          <a:spcPts val="0"/>
                        </a:spcAft>
                        <a:buClr>
                          <a:schemeClr val="dk1"/>
                        </a:buClr>
                        <a:buSzPts val="1100"/>
                        <a:buFont typeface="Arial"/>
                        <a:buNone/>
                      </a:pPr>
                      <a:r>
                        <a:rPr lang="en-US" sz="1000" dirty="0">
                          <a:solidFill>
                            <a:schemeClr val="lt1"/>
                          </a:solidFill>
                          <a:latin typeface="DM Sans"/>
                          <a:ea typeface="DM Sans"/>
                          <a:cs typeface="DM Sans"/>
                          <a:sym typeface="DM Sans"/>
                        </a:rPr>
                        <a:t>€00,00</a:t>
                      </a:r>
                      <a:endParaRPr sz="1000" dirty="0">
                        <a:solidFill>
                          <a:schemeClr val="lt1"/>
                        </a:solidFill>
                        <a:latin typeface="DM Sans"/>
                        <a:ea typeface="DM Sans"/>
                        <a:cs typeface="DM Sans"/>
                        <a:sym typeface="DM Sans"/>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09103D"/>
                    </a:solidFill>
                  </a:tcPr>
                </a:tc>
                <a:extLst>
                  <a:ext uri="{0D108BD9-81ED-4DB2-BD59-A6C34878D82A}">
                    <a16:rowId xmlns:a16="http://schemas.microsoft.com/office/drawing/2014/main" val="10012"/>
                  </a:ext>
                </a:extLst>
              </a:tr>
            </a:tbl>
          </a:graphicData>
        </a:graphic>
      </p:graphicFrame>
      <p:sp>
        <p:nvSpPr>
          <p:cNvPr id="456" name="Google Shape;456;g2d797b7e652_2_5"/>
          <p:cNvSpPr txBox="1"/>
          <p:nvPr/>
        </p:nvSpPr>
        <p:spPr>
          <a:xfrm>
            <a:off x="687347" y="800275"/>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dirty="0">
                <a:solidFill>
                  <a:srgbClr val="09103D"/>
                </a:solidFill>
                <a:latin typeface="DM Sans"/>
                <a:ea typeface="DM Sans"/>
                <a:cs typeface="DM Sans"/>
                <a:sym typeface="DM Sans"/>
              </a:rPr>
              <a:t>Value</a:t>
            </a:r>
            <a:r>
              <a:rPr lang="en-US" sz="3500" b="0" i="0" u="none" strike="noStrike" cap="none" dirty="0">
                <a:solidFill>
                  <a:srgbClr val="09103D"/>
                </a:solidFill>
                <a:latin typeface="DM Sans"/>
                <a:ea typeface="DM Sans"/>
                <a:cs typeface="DM Sans"/>
                <a:sym typeface="DM Sans"/>
              </a:rPr>
              <a:t> </a:t>
            </a:r>
            <a:r>
              <a:rPr lang="en-US" sz="3500" dirty="0">
                <a:solidFill>
                  <a:srgbClr val="09103D"/>
                </a:solidFill>
                <a:latin typeface="DM Sans"/>
                <a:ea typeface="DM Sans"/>
                <a:cs typeface="DM Sans"/>
                <a:sym typeface="DM Sans"/>
              </a:rPr>
              <a:t>s</a:t>
            </a:r>
            <a:r>
              <a:rPr lang="en-US" sz="3500" b="0" i="0" u="none" strike="noStrike" cap="none" dirty="0">
                <a:solidFill>
                  <a:srgbClr val="09103D"/>
                </a:solidFill>
                <a:latin typeface="DM Sans"/>
                <a:ea typeface="DM Sans"/>
                <a:cs typeface="DM Sans"/>
                <a:sym typeface="DM Sans"/>
              </a:rPr>
              <a:t>ummary</a:t>
            </a:r>
            <a:endParaRPr sz="3500" b="0" i="0" u="none" strike="noStrike" cap="none" dirty="0">
              <a:solidFill>
                <a:srgbClr val="09103D"/>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d7839f9bad_0_331"/>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Problem statement</a:t>
            </a:r>
            <a:r>
              <a:rPr lang="en-US" sz="3500" b="0" i="0" u="none" strike="noStrike" cap="none">
                <a:solidFill>
                  <a:srgbClr val="09103D"/>
                </a:solidFill>
                <a:latin typeface="DM Sans"/>
                <a:ea typeface="DM Sans"/>
                <a:cs typeface="DM Sans"/>
                <a:sym typeface="DM Sans"/>
              </a:rPr>
              <a:t> </a:t>
            </a:r>
            <a:endParaRPr sz="3500" b="0" i="0" u="none" strike="noStrike" cap="none">
              <a:solidFill>
                <a:srgbClr val="09103D"/>
              </a:solidFill>
              <a:latin typeface="DM Sans"/>
              <a:ea typeface="DM Sans"/>
              <a:cs typeface="DM Sans"/>
              <a:sym typeface="DM Sans"/>
            </a:endParaRPr>
          </a:p>
        </p:txBody>
      </p:sp>
      <p:sp>
        <p:nvSpPr>
          <p:cNvPr id="463" name="Google Shape;463;g2d7839f9bad_0_331"/>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464" name="Google Shape;464;g2d7839f9bad_0_331"/>
          <p:cNvSpPr txBox="1"/>
          <p:nvPr/>
        </p:nvSpPr>
        <p:spPr>
          <a:xfrm>
            <a:off x="785500" y="2979525"/>
            <a:ext cx="6686100" cy="14469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None/>
            </a:pPr>
            <a:r>
              <a:rPr lang="en-US" sz="1600">
                <a:solidFill>
                  <a:srgbClr val="09103D"/>
                </a:solidFill>
                <a:latin typeface="DM Sans"/>
                <a:ea typeface="DM Sans"/>
                <a:cs typeface="DM Sans"/>
                <a:sym typeface="DM Sans"/>
              </a:rPr>
              <a:t>Outline the current situation and conduct a </a:t>
            </a:r>
            <a:r>
              <a:rPr lang="en-US" sz="1600">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need assessment</a:t>
            </a:r>
            <a:r>
              <a:rPr lang="en-US" sz="1600">
                <a:solidFill>
                  <a:srgbClr val="09103D"/>
                </a:solidFill>
                <a:latin typeface="DM Sans"/>
                <a:ea typeface="DM Sans"/>
                <a:cs typeface="DM Sans"/>
                <a:sym typeface="DM Sans"/>
              </a:rPr>
              <a:t>. </a:t>
            </a:r>
            <a:br>
              <a:rPr lang="en-US" sz="1600">
                <a:solidFill>
                  <a:srgbClr val="09103D"/>
                </a:solidFill>
                <a:latin typeface="DM Sans"/>
                <a:ea typeface="DM Sans"/>
                <a:cs typeface="DM Sans"/>
                <a:sym typeface="DM Sans"/>
              </a:rPr>
            </a:br>
            <a:r>
              <a:rPr lang="en-US" sz="1600">
                <a:solidFill>
                  <a:srgbClr val="09103D"/>
                </a:solidFill>
                <a:latin typeface="DM Sans"/>
                <a:ea typeface="DM Sans"/>
                <a:cs typeface="DM Sans"/>
                <a:sym typeface="DM Sans"/>
              </a:rPr>
              <a:t>Paint a vivid picture of current challenges, making the </a:t>
            </a:r>
            <a:r>
              <a:rPr lang="en-US" sz="1600">
                <a:solidFill>
                  <a:srgbClr val="09103D"/>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cost of inaction</a:t>
            </a:r>
            <a:r>
              <a:rPr lang="en-US" sz="1600">
                <a:solidFill>
                  <a:srgbClr val="09103D"/>
                </a:solidFill>
                <a:latin typeface="DM Sans"/>
                <a:ea typeface="DM Sans"/>
                <a:cs typeface="DM Sans"/>
                <a:sym typeface="DM Sans"/>
              </a:rPr>
              <a:t> impossible to ignore. Ensure they are data-driven and aligned with the C-suite’s priorities.</a:t>
            </a:r>
            <a:endParaRPr sz="1600" b="1">
              <a:solidFill>
                <a:srgbClr val="09103D"/>
              </a:solidFill>
              <a:latin typeface="DM Sans"/>
              <a:ea typeface="DM Sans"/>
              <a:cs typeface="DM Sans"/>
              <a:sym typeface="DM Sans"/>
            </a:endParaRPr>
          </a:p>
        </p:txBody>
      </p:sp>
      <p:sp>
        <p:nvSpPr>
          <p:cNvPr id="465" name="Google Shape;465;g2d7839f9bad_0_331"/>
          <p:cNvSpPr/>
          <p:nvPr/>
        </p:nvSpPr>
        <p:spPr>
          <a:xfrm>
            <a:off x="785500" y="2488250"/>
            <a:ext cx="4472400" cy="426300"/>
          </a:xfrm>
          <a:prstGeom prst="roundRect">
            <a:avLst>
              <a:gd name="adj" fmla="val 5567"/>
            </a:avLst>
          </a:prstGeom>
          <a:solidFill>
            <a:srgbClr val="EEE4FF"/>
          </a:solidFill>
          <a:ln>
            <a:noFill/>
          </a:ln>
        </p:spPr>
        <p:txBody>
          <a:bodyPr spcFirstLastPara="1" wrap="square" lIns="91425" tIns="91425" rIns="91425" bIns="91425" anchor="ctr" anchorCtr="0">
            <a:noAutofit/>
          </a:bodyPr>
          <a:lstStyle/>
          <a:p>
            <a:pPr marL="0" marR="0" lvl="0" indent="0" algn="ctr" rtl="0">
              <a:lnSpc>
                <a:spcPct val="150000"/>
              </a:lnSpc>
              <a:spcBef>
                <a:spcPts val="1200"/>
              </a:spcBef>
              <a:spcAft>
                <a:spcPts val="1200"/>
              </a:spcAft>
              <a:buClr>
                <a:srgbClr val="000000"/>
              </a:buClr>
              <a:buSzPts val="1500"/>
              <a:buFont typeface="Arial"/>
              <a:buNone/>
            </a:pPr>
            <a:endParaRPr sz="1500" b="0" i="1" u="none" strike="noStrike" cap="none">
              <a:solidFill>
                <a:srgbClr val="09103D"/>
              </a:solidFill>
              <a:highlight>
                <a:srgbClr val="FBE59B"/>
              </a:highlight>
              <a:latin typeface="DM Sans"/>
              <a:ea typeface="DM Sans"/>
              <a:cs typeface="DM Sans"/>
              <a:sym typeface="DM Sans"/>
            </a:endParaRPr>
          </a:p>
        </p:txBody>
      </p:sp>
      <p:sp>
        <p:nvSpPr>
          <p:cNvPr id="466" name="Google Shape;466;g2d7839f9bad_0_331"/>
          <p:cNvSpPr txBox="1"/>
          <p:nvPr/>
        </p:nvSpPr>
        <p:spPr>
          <a:xfrm>
            <a:off x="1239700" y="2539850"/>
            <a:ext cx="3564000" cy="3231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1200"/>
              </a:spcAft>
              <a:buClr>
                <a:srgbClr val="000000"/>
              </a:buClr>
              <a:buSzPts val="1500"/>
              <a:buFont typeface="Arial"/>
              <a:buNone/>
            </a:pPr>
            <a:r>
              <a:rPr lang="en-US" sz="1500" b="0" i="1" u="none" strike="noStrike" cap="none" dirty="0">
                <a:solidFill>
                  <a:srgbClr val="666666"/>
                </a:solidFill>
                <a:latin typeface="DM Sans"/>
                <a:ea typeface="DM Sans"/>
                <a:cs typeface="DM Sans"/>
                <a:sym typeface="DM Sans"/>
              </a:rPr>
              <a:t>How to complete the following slide</a:t>
            </a:r>
            <a:endParaRPr sz="1500" b="0" i="1" u="none" strike="noStrike" cap="none" dirty="0">
              <a:solidFill>
                <a:srgbClr val="666666"/>
              </a:solidFill>
              <a:latin typeface="DM Sans"/>
              <a:ea typeface="DM Sans"/>
              <a:cs typeface="DM Sans"/>
              <a:sym typeface="DM Sans"/>
            </a:endParaRPr>
          </a:p>
        </p:txBody>
      </p:sp>
      <p:sp>
        <p:nvSpPr>
          <p:cNvPr id="467" name="Google Shape;467;g2d7839f9bad_0_331"/>
          <p:cNvSpPr txBox="1"/>
          <p:nvPr/>
        </p:nvSpPr>
        <p:spPr>
          <a:xfrm>
            <a:off x="764175" y="4917700"/>
            <a:ext cx="9298800" cy="10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300"/>
              <a:buFont typeface="Arial"/>
              <a:buNone/>
            </a:pPr>
            <a:r>
              <a:rPr lang="en-US" sz="1300">
                <a:solidFill>
                  <a:srgbClr val="09103D"/>
                </a:solidFill>
                <a:latin typeface="DM Sans"/>
                <a:ea typeface="DM Sans"/>
                <a:cs typeface="DM Sans"/>
                <a:sym typeface="DM Sans"/>
              </a:rPr>
              <a:t>Reference 1: </a:t>
            </a:r>
            <a:r>
              <a:rPr lang="en-US" sz="1300" u="sng">
                <a:solidFill>
                  <a:srgbClr val="09103D"/>
                </a:solidFill>
                <a:highlight>
                  <a:srgbClr val="EEE4FF"/>
                </a:highlight>
                <a:latin typeface="DM Sans"/>
                <a:ea typeface="DM Sans"/>
                <a:cs typeface="DM Sans"/>
                <a:sym typeface="DM Sans"/>
                <a:hlinkClick r:id="rId3">
                  <a:extLst>
                    <a:ext uri="{A12FA001-AC4F-418D-AE19-62706E023703}">
                      <ahyp:hlinkClr xmlns:ahyp="http://schemas.microsoft.com/office/drawing/2018/hyperlinkcolor" val="tx"/>
                    </a:ext>
                  </a:extLst>
                </a:hlinkClick>
              </a:rPr>
              <a:t>The hidden costs of not having an eQMS</a:t>
            </a:r>
            <a:r>
              <a:rPr lang="en-US" sz="1300">
                <a:solidFill>
                  <a:srgbClr val="09103D"/>
                </a:solidFill>
                <a:latin typeface="DM Sans"/>
                <a:ea typeface="DM Sans"/>
                <a:cs typeface="DM Sans"/>
                <a:sym typeface="DM Sans"/>
              </a:rPr>
              <a:t> </a:t>
            </a:r>
            <a:endParaRPr sz="1300">
              <a:solidFill>
                <a:srgbClr val="09103D"/>
              </a:solidFill>
              <a:latin typeface="DM Sans"/>
              <a:ea typeface="DM Sans"/>
              <a:cs typeface="DM Sans"/>
              <a:sym typeface="DM Sans"/>
            </a:endParaRPr>
          </a:p>
          <a:p>
            <a:pPr marL="0" marR="0" lvl="0" indent="0" algn="l" rtl="0">
              <a:lnSpc>
                <a:spcPct val="100000"/>
              </a:lnSpc>
              <a:spcBef>
                <a:spcPts val="1200"/>
              </a:spcBef>
              <a:spcAft>
                <a:spcPts val="0"/>
              </a:spcAft>
              <a:buClr>
                <a:srgbClr val="000000"/>
              </a:buClr>
              <a:buSzPts val="1300"/>
              <a:buFont typeface="Arial"/>
              <a:buNone/>
            </a:pPr>
            <a:r>
              <a:rPr lang="en-US" sz="1300">
                <a:solidFill>
                  <a:srgbClr val="09103D"/>
                </a:solidFill>
                <a:latin typeface="DM Sans"/>
                <a:ea typeface="DM Sans"/>
                <a:cs typeface="DM Sans"/>
                <a:sym typeface="DM Sans"/>
              </a:rPr>
              <a:t>Reference 2: </a:t>
            </a:r>
            <a:r>
              <a:rPr lang="en-US" sz="1300" u="sng">
                <a:solidFill>
                  <a:srgbClr val="09103D"/>
                </a:solidFill>
                <a:highlight>
                  <a:srgbClr val="EEE4FF"/>
                </a:highlight>
                <a:latin typeface="DM Sans"/>
                <a:ea typeface="DM Sans"/>
                <a:cs typeface="DM Sans"/>
                <a:sym typeface="DM Sans"/>
                <a:hlinkClick r:id="rId4">
                  <a:extLst>
                    <a:ext uri="{A12FA001-AC4F-418D-AE19-62706E023703}">
                      <ahyp:hlinkClr xmlns:ahyp="http://schemas.microsoft.com/office/drawing/2018/hyperlinkcolor" val="tx"/>
                    </a:ext>
                  </a:extLst>
                </a:hlinkClick>
              </a:rPr>
              <a:t>eQMS adoption opportunity vs. hidden Costs of Inaction (CoI)</a:t>
            </a:r>
            <a:endParaRPr sz="1300">
              <a:solidFill>
                <a:srgbClr val="09103D"/>
              </a:solidFill>
              <a:highlight>
                <a:srgbClr val="EEE4FF"/>
              </a:highlight>
              <a:latin typeface="DM Sans"/>
              <a:ea typeface="DM Sans"/>
              <a:cs typeface="DM Sans"/>
              <a:sym typeface="DM Sans"/>
            </a:endParaRPr>
          </a:p>
          <a:p>
            <a:pPr marL="0" marR="0" lvl="0" indent="0" algn="l" rtl="0">
              <a:lnSpc>
                <a:spcPct val="100000"/>
              </a:lnSpc>
              <a:spcBef>
                <a:spcPts val="1200"/>
              </a:spcBef>
              <a:spcAft>
                <a:spcPts val="1200"/>
              </a:spcAft>
              <a:buClr>
                <a:srgbClr val="000000"/>
              </a:buClr>
              <a:buSzPts val="1300"/>
              <a:buFont typeface="Arial"/>
              <a:buNone/>
            </a:pPr>
            <a:r>
              <a:rPr lang="en-US" sz="1300">
                <a:solidFill>
                  <a:srgbClr val="09103D"/>
                </a:solidFill>
                <a:latin typeface="DM Sans"/>
                <a:ea typeface="DM Sans"/>
                <a:cs typeface="DM Sans"/>
                <a:sym typeface="DM Sans"/>
              </a:rPr>
              <a:t>Reference 3: </a:t>
            </a:r>
            <a:r>
              <a:rPr lang="en-US" sz="1300" u="sng">
                <a:solidFill>
                  <a:srgbClr val="09103D"/>
                </a:solidFill>
                <a:highlight>
                  <a:srgbClr val="EEE4FF"/>
                </a:highlight>
                <a:latin typeface="DM Sans"/>
                <a:ea typeface="DM Sans"/>
                <a:cs typeface="DM Sans"/>
                <a:sym typeface="DM Sans"/>
                <a:hlinkClick r:id="rId5">
                  <a:extLst>
                    <a:ext uri="{A12FA001-AC4F-418D-AE19-62706E023703}">
                      <ahyp:hlinkClr xmlns:ahyp="http://schemas.microsoft.com/office/drawing/2018/hyperlinkcolor" val="tx"/>
                    </a:ext>
                  </a:extLst>
                </a:hlinkClick>
              </a:rPr>
              <a:t>How to conduct a software needs </a:t>
            </a:r>
            <a:r>
              <a:rPr lang="en-US" sz="1300" u="sng">
                <a:solidFill>
                  <a:srgbClr val="09103D"/>
                </a:solidFill>
                <a:highlight>
                  <a:srgbClr val="EEE4FF"/>
                </a:highlight>
                <a:latin typeface="DM Sans"/>
                <a:ea typeface="DM Sans"/>
                <a:cs typeface="DM Sans"/>
                <a:sym typeface="DM Sans"/>
                <a:hlinkClick r:id="rId5">
                  <a:extLst>
                    <a:ext uri="{A12FA001-AC4F-418D-AE19-62706E023703}">
                      <ahyp:hlinkClr xmlns:ahyp="http://schemas.microsoft.com/office/drawing/2018/hyperlinkcolor" val="tx"/>
                    </a:ext>
                  </a:extLst>
                </a:hlinkClick>
              </a:rPr>
              <a:t>assessment</a:t>
            </a:r>
            <a:endParaRPr sz="1300">
              <a:solidFill>
                <a:srgbClr val="09103D"/>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d7861f38ab_0_2"/>
          <p:cNvSpPr txBox="1"/>
          <p:nvPr/>
        </p:nvSpPr>
        <p:spPr>
          <a:xfrm>
            <a:off x="250950" y="158200"/>
            <a:ext cx="19719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88888"/>
                </a:solidFill>
                <a:latin typeface="DM Sans"/>
                <a:ea typeface="DM Sans"/>
                <a:cs typeface="DM Sans"/>
                <a:sym typeface="DM Sans"/>
              </a:rPr>
              <a:t>eQMS implementation</a:t>
            </a:r>
            <a:endParaRPr sz="1300" b="0" i="0" u="none" strike="noStrike" cap="none">
              <a:solidFill>
                <a:srgbClr val="888888"/>
              </a:solidFill>
              <a:latin typeface="DM Sans"/>
              <a:ea typeface="DM Sans"/>
              <a:cs typeface="DM Sans"/>
              <a:sym typeface="DM Sans"/>
            </a:endParaRPr>
          </a:p>
        </p:txBody>
      </p:sp>
      <p:sp>
        <p:nvSpPr>
          <p:cNvPr id="474" name="Google Shape;474;g2d7861f38ab_0_2"/>
          <p:cNvSpPr txBox="1"/>
          <p:nvPr/>
        </p:nvSpPr>
        <p:spPr>
          <a:xfrm>
            <a:off x="6369550" y="2252750"/>
            <a:ext cx="4555800" cy="3440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500" b="1">
                <a:solidFill>
                  <a:schemeClr val="dk1"/>
                </a:solidFill>
                <a:latin typeface="DM Sans"/>
                <a:ea typeface="DM Sans"/>
                <a:cs typeface="DM Sans"/>
                <a:sym typeface="DM Sans"/>
              </a:rPr>
              <a:t>Consequences of inaction:</a:t>
            </a:r>
            <a:endParaRPr sz="1500" b="1">
              <a:solidFill>
                <a:schemeClr val="dk1"/>
              </a:solidFill>
              <a:latin typeface="DM Sans"/>
              <a:ea typeface="DM Sans"/>
              <a:cs typeface="DM Sans"/>
              <a:sym typeface="DM Sans"/>
            </a:endParaRPr>
          </a:p>
          <a:p>
            <a:pPr marL="457200" lvl="0" indent="-323850" algn="l" rtl="0">
              <a:lnSpc>
                <a:spcPct val="150000"/>
              </a:lnSpc>
              <a:spcBef>
                <a:spcPts val="0"/>
              </a:spcBef>
              <a:spcAft>
                <a:spcPts val="0"/>
              </a:spcAft>
              <a:buClr>
                <a:schemeClr val="dk1"/>
              </a:buClr>
              <a:buSzPts val="1500"/>
              <a:buFont typeface="DM Sans"/>
              <a:buChar char="●"/>
            </a:pPr>
            <a:r>
              <a:rPr lang="en-US" sz="1500">
                <a:solidFill>
                  <a:schemeClr val="dk1"/>
                </a:solidFill>
                <a:latin typeface="DM Sans"/>
                <a:ea typeface="DM Sans"/>
                <a:cs typeface="DM Sans"/>
                <a:sym typeface="DM Sans"/>
              </a:rPr>
              <a:t>Increased risk of regulatory non-compliance and fines.</a:t>
            </a:r>
            <a:endParaRPr sz="1500">
              <a:solidFill>
                <a:schemeClr val="dk1"/>
              </a:solidFill>
              <a:latin typeface="DM Sans"/>
              <a:ea typeface="DM Sans"/>
              <a:cs typeface="DM Sans"/>
              <a:sym typeface="DM Sans"/>
            </a:endParaRPr>
          </a:p>
          <a:p>
            <a:pPr marL="457200" lvl="0" indent="-323850" algn="l" rtl="0">
              <a:lnSpc>
                <a:spcPct val="150000"/>
              </a:lnSpc>
              <a:spcBef>
                <a:spcPts val="0"/>
              </a:spcBef>
              <a:spcAft>
                <a:spcPts val="0"/>
              </a:spcAft>
              <a:buClr>
                <a:schemeClr val="dk1"/>
              </a:buClr>
              <a:buSzPts val="1500"/>
              <a:buFont typeface="DM Sans"/>
              <a:buChar char="●"/>
            </a:pPr>
            <a:r>
              <a:rPr lang="en-US" sz="1500">
                <a:solidFill>
                  <a:schemeClr val="dk1"/>
                </a:solidFill>
                <a:latin typeface="DM Sans"/>
                <a:ea typeface="DM Sans"/>
                <a:cs typeface="DM Sans"/>
                <a:sym typeface="DM Sans"/>
              </a:rPr>
              <a:t>Missed opportunities for operational efficiency and growth.</a:t>
            </a:r>
            <a:endParaRPr sz="1500">
              <a:solidFill>
                <a:schemeClr val="dk1"/>
              </a:solidFill>
              <a:latin typeface="DM Sans"/>
              <a:ea typeface="DM Sans"/>
              <a:cs typeface="DM Sans"/>
              <a:sym typeface="DM Sans"/>
            </a:endParaRPr>
          </a:p>
          <a:p>
            <a:pPr marL="457200" lvl="0" indent="-323850" algn="l" rtl="0">
              <a:lnSpc>
                <a:spcPct val="150000"/>
              </a:lnSpc>
              <a:spcBef>
                <a:spcPts val="0"/>
              </a:spcBef>
              <a:spcAft>
                <a:spcPts val="0"/>
              </a:spcAft>
              <a:buClr>
                <a:schemeClr val="dk1"/>
              </a:buClr>
              <a:buSzPts val="1500"/>
              <a:buFont typeface="DM Sans"/>
              <a:buChar char="●"/>
            </a:pPr>
            <a:r>
              <a:rPr lang="en-US" sz="1500">
                <a:solidFill>
                  <a:schemeClr val="dk1"/>
                </a:solidFill>
                <a:latin typeface="DM Sans"/>
                <a:ea typeface="DM Sans"/>
                <a:cs typeface="DM Sans"/>
                <a:sym typeface="DM Sans"/>
              </a:rPr>
              <a:t>Higher costs due to inefficiencies and rework.</a:t>
            </a:r>
            <a:endParaRPr sz="1500">
              <a:solidFill>
                <a:schemeClr val="dk1"/>
              </a:solidFill>
              <a:latin typeface="DM Sans"/>
              <a:ea typeface="DM Sans"/>
              <a:cs typeface="DM Sans"/>
              <a:sym typeface="DM Sans"/>
            </a:endParaRPr>
          </a:p>
          <a:p>
            <a:pPr marL="457200" lvl="0" indent="-323850" algn="l" rtl="0">
              <a:lnSpc>
                <a:spcPct val="150000"/>
              </a:lnSpc>
              <a:spcBef>
                <a:spcPts val="0"/>
              </a:spcBef>
              <a:spcAft>
                <a:spcPts val="0"/>
              </a:spcAft>
              <a:buClr>
                <a:schemeClr val="dk1"/>
              </a:buClr>
              <a:buSzPts val="1500"/>
              <a:buFont typeface="DM Sans"/>
              <a:buChar char="●"/>
            </a:pPr>
            <a:r>
              <a:rPr lang="en-US" sz="1500">
                <a:solidFill>
                  <a:schemeClr val="dk1"/>
                </a:solidFill>
                <a:latin typeface="DM Sans"/>
                <a:ea typeface="DM Sans"/>
                <a:cs typeface="DM Sans"/>
                <a:sym typeface="DM Sans"/>
              </a:rPr>
              <a:t>Scalability limitations during business expansion.</a:t>
            </a:r>
            <a:endParaRPr sz="1500">
              <a:solidFill>
                <a:schemeClr val="dk1"/>
              </a:solidFill>
              <a:latin typeface="DM Sans"/>
              <a:ea typeface="DM Sans"/>
              <a:cs typeface="DM Sans"/>
              <a:sym typeface="DM Sans"/>
            </a:endParaRPr>
          </a:p>
          <a:p>
            <a:pPr marL="457200" lvl="0" indent="-323850" algn="l" rtl="0">
              <a:lnSpc>
                <a:spcPct val="150000"/>
              </a:lnSpc>
              <a:spcBef>
                <a:spcPts val="0"/>
              </a:spcBef>
              <a:spcAft>
                <a:spcPts val="0"/>
              </a:spcAft>
              <a:buClr>
                <a:schemeClr val="dk1"/>
              </a:buClr>
              <a:buSzPts val="1500"/>
              <a:buFont typeface="DM Sans"/>
              <a:buChar char="●"/>
            </a:pPr>
            <a:r>
              <a:rPr lang="en-US" sz="1500">
                <a:solidFill>
                  <a:schemeClr val="dk1"/>
                </a:solidFill>
                <a:latin typeface="DM Sans"/>
                <a:ea typeface="DM Sans"/>
                <a:cs typeface="DM Sans"/>
                <a:sym typeface="DM Sans"/>
              </a:rPr>
              <a:t>Data security vulnerabilities.</a:t>
            </a:r>
            <a:endParaRPr sz="1500">
              <a:solidFill>
                <a:schemeClr val="dk1"/>
              </a:solidFill>
              <a:latin typeface="DM Sans"/>
              <a:ea typeface="DM Sans"/>
              <a:cs typeface="DM Sans"/>
              <a:sym typeface="DM Sans"/>
            </a:endParaRPr>
          </a:p>
        </p:txBody>
      </p:sp>
      <p:sp>
        <p:nvSpPr>
          <p:cNvPr id="475" name="Google Shape;475;g2d7861f38ab_0_2"/>
          <p:cNvSpPr txBox="1"/>
          <p:nvPr/>
        </p:nvSpPr>
        <p:spPr>
          <a:xfrm>
            <a:off x="687347" y="952671"/>
            <a:ext cx="7112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500">
                <a:solidFill>
                  <a:srgbClr val="09103D"/>
                </a:solidFill>
                <a:latin typeface="DM Sans"/>
                <a:ea typeface="DM Sans"/>
                <a:cs typeface="DM Sans"/>
                <a:sym typeface="DM Sans"/>
              </a:rPr>
              <a:t>Problem statement</a:t>
            </a:r>
            <a:r>
              <a:rPr lang="en-US" sz="3500" b="0" i="0" u="none" strike="noStrike" cap="none">
                <a:solidFill>
                  <a:srgbClr val="09103D"/>
                </a:solidFill>
                <a:latin typeface="DM Sans"/>
                <a:ea typeface="DM Sans"/>
                <a:cs typeface="DM Sans"/>
                <a:sym typeface="DM Sans"/>
              </a:rPr>
              <a:t> </a:t>
            </a:r>
            <a:endParaRPr sz="3500" b="0" i="0" u="none" strike="noStrike" cap="none">
              <a:solidFill>
                <a:srgbClr val="09103D"/>
              </a:solidFill>
              <a:latin typeface="DM Sans"/>
              <a:ea typeface="DM Sans"/>
              <a:cs typeface="DM Sans"/>
              <a:sym typeface="DM Sans"/>
            </a:endParaRPr>
          </a:p>
        </p:txBody>
      </p:sp>
      <p:cxnSp>
        <p:nvCxnSpPr>
          <p:cNvPr id="476" name="Google Shape;476;g2d7861f38ab_0_2"/>
          <p:cNvCxnSpPr/>
          <p:nvPr/>
        </p:nvCxnSpPr>
        <p:spPr>
          <a:xfrm>
            <a:off x="687350" y="2462300"/>
            <a:ext cx="5248200" cy="0"/>
          </a:xfrm>
          <a:prstGeom prst="straightConnector1">
            <a:avLst/>
          </a:prstGeom>
          <a:noFill/>
          <a:ln w="28575" cap="flat" cmpd="sng">
            <a:solidFill>
              <a:srgbClr val="DECAFF"/>
            </a:solidFill>
            <a:prstDash val="solid"/>
            <a:round/>
            <a:headEnd type="none" w="med" len="med"/>
            <a:tailEnd type="none" w="med" len="med"/>
          </a:ln>
        </p:spPr>
      </p:cxnSp>
      <p:sp>
        <p:nvSpPr>
          <p:cNvPr id="477" name="Google Shape;477;g2d7861f38ab_0_2"/>
          <p:cNvSpPr txBox="1"/>
          <p:nvPr/>
        </p:nvSpPr>
        <p:spPr>
          <a:xfrm>
            <a:off x="687350" y="2819400"/>
            <a:ext cx="3429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DM Sans"/>
                <a:ea typeface="DM Sans"/>
                <a:cs typeface="DM Sans"/>
                <a:sym typeface="DM Sans"/>
              </a:rPr>
              <a:t>Manual processes lead to inefficiencies, consuming </a:t>
            </a:r>
            <a:r>
              <a:rPr lang="en-US" sz="2400" b="1">
                <a:solidFill>
                  <a:schemeClr val="dk1"/>
                </a:solidFill>
                <a:latin typeface="DM Sans"/>
                <a:ea typeface="DM Sans"/>
                <a:cs typeface="DM Sans"/>
                <a:sym typeface="DM Sans"/>
              </a:rPr>
              <a:t>30% more time</a:t>
            </a:r>
            <a:r>
              <a:rPr lang="en-US" sz="2400">
                <a:solidFill>
                  <a:schemeClr val="dk1"/>
                </a:solidFill>
                <a:latin typeface="DM Sans"/>
                <a:ea typeface="DM Sans"/>
                <a:cs typeface="DM Sans"/>
                <a:sym typeface="DM Sans"/>
              </a:rPr>
              <a:t> than automated systems.</a:t>
            </a:r>
            <a:endParaRPr sz="2400">
              <a:solidFill>
                <a:schemeClr val="dk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InLoyalty">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Loyalty">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Loyalty">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6473</Words>
  <Application>Microsoft Macintosh PowerPoint</Application>
  <PresentationFormat>Widescreen</PresentationFormat>
  <Paragraphs>539</Paragraphs>
  <Slides>38</Slides>
  <Notes>38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Open Sans</vt:lpstr>
      <vt:lpstr>DM Sans Medium</vt:lpstr>
      <vt:lpstr>Inter</vt:lpstr>
      <vt:lpstr>Inter Light</vt:lpstr>
      <vt:lpstr>Roboto</vt:lpstr>
      <vt:lpstr>Open Sans ExtraBold</vt:lpstr>
      <vt:lpstr>Arial</vt:lpstr>
      <vt:lpstr>Inter Medium</vt:lpstr>
      <vt:lpstr>DM Sans</vt:lpstr>
      <vt:lpstr>Calibri</vt:lpstr>
      <vt:lpstr>InLoyalty</vt:lpstr>
      <vt:lpstr>Simple Light</vt:lpstr>
      <vt:lpstr>InLoyalty</vt:lpstr>
      <vt:lpstr>InLoyalty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Carla Masgrau</cp:lastModifiedBy>
  <cp:revision>1</cp:revision>
  <dcterms:created xsi:type="dcterms:W3CDTF">2020-07-08T13:11:44Z</dcterms:created>
  <dcterms:modified xsi:type="dcterms:W3CDTF">2025-01-10T13:09:15Z</dcterms:modified>
</cp:coreProperties>
</file>